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6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24539-6AB5-3B73-73B9-DAB75460F5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7C2675-D7E0-61C6-10F9-A00E9B3E7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1D4C75-9033-3B26-7CAB-F6A8577FA656}"/>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5" name="Footer Placeholder 4">
            <a:extLst>
              <a:ext uri="{FF2B5EF4-FFF2-40B4-BE49-F238E27FC236}">
                <a16:creationId xmlns:a16="http://schemas.microsoft.com/office/drawing/2014/main" id="{DDE2EF18-5BFF-382F-CD55-888972721A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B8EC2-7DE2-63FB-D5CE-D169A9E22191}"/>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2652564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FFD10-24EB-7CFA-3B54-6A5A6AB72F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377206-F3D1-74AE-E286-16589BFBD5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CF67F3-62B4-DD70-5B0F-8C2049FB4780}"/>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5" name="Footer Placeholder 4">
            <a:extLst>
              <a:ext uri="{FF2B5EF4-FFF2-40B4-BE49-F238E27FC236}">
                <a16:creationId xmlns:a16="http://schemas.microsoft.com/office/drawing/2014/main" id="{BB0081C7-4C66-1AEE-2992-94A58C93AE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024DAB-2F3D-46C2-8B1A-06792134419F}"/>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439225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99E40C-B90D-83DF-5223-CEE2F86D19B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2B1918-4C42-3267-343D-19AB3E0F39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BE269E-634D-ECFE-1645-C397F7A8A23A}"/>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5" name="Footer Placeholder 4">
            <a:extLst>
              <a:ext uri="{FF2B5EF4-FFF2-40B4-BE49-F238E27FC236}">
                <a16:creationId xmlns:a16="http://schemas.microsoft.com/office/drawing/2014/main" id="{9B02FD9C-563F-14ED-7290-896277099E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0D5B6A-DDDD-3A13-C868-7479CE4411CC}"/>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2938333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841A9-0840-FFF5-12DC-58D1FB3E0E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5F08AC-0589-D151-A25A-33D6EFAE58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3A9155-BD52-82BF-BDBD-87E8BA6F4432}"/>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5" name="Footer Placeholder 4">
            <a:extLst>
              <a:ext uri="{FF2B5EF4-FFF2-40B4-BE49-F238E27FC236}">
                <a16:creationId xmlns:a16="http://schemas.microsoft.com/office/drawing/2014/main" id="{57C049D2-5AA6-9F0E-182B-83AE133E4E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4E966E-F820-0DD2-88FF-262BDC1FF5EC}"/>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1240215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7F2D5-3BFA-A38A-EAAE-9436A4409C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C4F56-8BCB-073C-DCBA-423ABB4905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8055C4-DB0D-7F89-CD99-9B03CE187AD5}"/>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5" name="Footer Placeholder 4">
            <a:extLst>
              <a:ext uri="{FF2B5EF4-FFF2-40B4-BE49-F238E27FC236}">
                <a16:creationId xmlns:a16="http://schemas.microsoft.com/office/drawing/2014/main" id="{C6640504-F607-3A2C-EBCD-FA2B3F1839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EF20F3-9A40-E6C7-2299-17895D1A7B81}"/>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2882984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4520A-FD03-81C3-37BD-31CD2F1B4B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EB57DC-CDF2-D7F4-0EFA-BD54DFD8D7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008CEC-4BD7-78FC-180F-5E6C36C7B6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988677-063C-F034-C5DC-962893C2438D}"/>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6" name="Footer Placeholder 5">
            <a:extLst>
              <a:ext uri="{FF2B5EF4-FFF2-40B4-BE49-F238E27FC236}">
                <a16:creationId xmlns:a16="http://schemas.microsoft.com/office/drawing/2014/main" id="{DA4294F5-41C1-4483-4FD6-2BE424034B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AC44BC-FA85-8C01-80A4-25F98A61AF58}"/>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161459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486DC-0BD4-3F30-8C79-5CC206E50BB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A1BFB7-FC9F-5A2C-4BF5-E224E42EAD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D53056-E37F-C76A-5B98-27DC97BE9A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B40970-8AD7-0D08-5E93-91E9CDB94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71E3E2-15E3-202F-9D14-70E539CFCC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E08E4A-74D7-0A18-B0BA-64C3144609A0}"/>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8" name="Footer Placeholder 7">
            <a:extLst>
              <a:ext uri="{FF2B5EF4-FFF2-40B4-BE49-F238E27FC236}">
                <a16:creationId xmlns:a16="http://schemas.microsoft.com/office/drawing/2014/main" id="{EA8E1756-E922-372A-D586-08152BD26D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EE3917-5F14-3126-B39E-842B21C29806}"/>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110612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7C90-865D-76C2-2078-6117870729B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19F37A6-EC63-C975-6E91-649323A16788}"/>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4" name="Footer Placeholder 3">
            <a:extLst>
              <a:ext uri="{FF2B5EF4-FFF2-40B4-BE49-F238E27FC236}">
                <a16:creationId xmlns:a16="http://schemas.microsoft.com/office/drawing/2014/main" id="{CFE4CF67-9070-E3AB-8DC3-03CF09306FA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7B00E53-2CF5-8216-380C-069756BBBEA9}"/>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3502200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475D62-4DFF-FA6A-26D9-A7195A30D0BF}"/>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3" name="Footer Placeholder 2">
            <a:extLst>
              <a:ext uri="{FF2B5EF4-FFF2-40B4-BE49-F238E27FC236}">
                <a16:creationId xmlns:a16="http://schemas.microsoft.com/office/drawing/2014/main" id="{0ECEABAD-3E15-8133-DE53-9AA87AD4E6C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D18F549-37C0-BB61-A1FE-CDA844C60D65}"/>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495159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51EC-F831-D514-AEFE-750A661AF3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26A4459-38A6-7502-E069-2280C15BE2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A7C4FE-9B87-E346-47F4-3096B8518B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5F5843-3F99-55FE-786C-42D3CD2FEBA2}"/>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6" name="Footer Placeholder 5">
            <a:extLst>
              <a:ext uri="{FF2B5EF4-FFF2-40B4-BE49-F238E27FC236}">
                <a16:creationId xmlns:a16="http://schemas.microsoft.com/office/drawing/2014/main" id="{0DD4C8A0-30A1-B8B9-6F19-664A96ABF0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CECB9F-983B-60B9-D147-45B728680721}"/>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56782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19B4-B304-4191-9424-8A7A1C4042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21A769-2021-37AE-BE84-A42DDE33B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1DA13D-2AAB-3D8A-ADC0-872F7D427C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10F74B-2574-8F26-0FEF-4345726FEEE6}"/>
              </a:ext>
            </a:extLst>
          </p:cNvPr>
          <p:cNvSpPr>
            <a:spLocks noGrp="1"/>
          </p:cNvSpPr>
          <p:nvPr>
            <p:ph type="dt" sz="half" idx="10"/>
          </p:nvPr>
        </p:nvSpPr>
        <p:spPr/>
        <p:txBody>
          <a:bodyPr/>
          <a:lstStyle/>
          <a:p>
            <a:fld id="{31E01ACE-7B12-4325-A922-9E067472B817}" type="datetimeFigureOut">
              <a:rPr lang="en-GB" smtClean="0"/>
              <a:t>09/08/2026</a:t>
            </a:fld>
            <a:endParaRPr lang="en-GB"/>
          </a:p>
        </p:txBody>
      </p:sp>
      <p:sp>
        <p:nvSpPr>
          <p:cNvPr id="6" name="Footer Placeholder 5">
            <a:extLst>
              <a:ext uri="{FF2B5EF4-FFF2-40B4-BE49-F238E27FC236}">
                <a16:creationId xmlns:a16="http://schemas.microsoft.com/office/drawing/2014/main" id="{F88B40F5-524B-FAD6-B97D-61CA29E0A4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9B9E86-7CCA-39AD-B0BB-3BD941DAEB2F}"/>
              </a:ext>
            </a:extLst>
          </p:cNvPr>
          <p:cNvSpPr>
            <a:spLocks noGrp="1"/>
          </p:cNvSpPr>
          <p:nvPr>
            <p:ph type="sldNum" sz="quarter" idx="12"/>
          </p:nvPr>
        </p:nvSpPr>
        <p:spPr/>
        <p:txBody>
          <a:bodyPr/>
          <a:lstStyle/>
          <a:p>
            <a:fld id="{3F83FFAD-C263-492C-AD2F-77F3F906D64C}" type="slidenum">
              <a:rPr lang="en-GB" smtClean="0"/>
              <a:t>‹#›</a:t>
            </a:fld>
            <a:endParaRPr lang="en-GB"/>
          </a:p>
        </p:txBody>
      </p:sp>
    </p:spTree>
    <p:extLst>
      <p:ext uri="{BB962C8B-B14F-4D97-AF65-F5344CB8AC3E}">
        <p14:creationId xmlns:p14="http://schemas.microsoft.com/office/powerpoint/2010/main" val="796132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D197A7-382E-D631-F793-CE0C4459E0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2E8C05D-CE4A-6975-97DB-607038FB93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81421E-9F68-01BC-4D3B-5D3D8EE5B2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E01ACE-7B12-4325-A922-9E067472B817}" type="datetimeFigureOut">
              <a:rPr lang="en-GB" smtClean="0"/>
              <a:t>09/08/2026</a:t>
            </a:fld>
            <a:endParaRPr lang="en-GB"/>
          </a:p>
        </p:txBody>
      </p:sp>
      <p:sp>
        <p:nvSpPr>
          <p:cNvPr id="5" name="Footer Placeholder 4">
            <a:extLst>
              <a:ext uri="{FF2B5EF4-FFF2-40B4-BE49-F238E27FC236}">
                <a16:creationId xmlns:a16="http://schemas.microsoft.com/office/drawing/2014/main" id="{85C44129-1BD8-8ECA-2D0C-6AD8899505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3F49698-C478-078D-4608-7429694655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83FFAD-C263-492C-AD2F-77F3F906D64C}" type="slidenum">
              <a:rPr lang="en-GB" smtClean="0"/>
              <a:t>‹#›</a:t>
            </a:fld>
            <a:endParaRPr lang="en-GB"/>
          </a:p>
        </p:txBody>
      </p:sp>
    </p:spTree>
    <p:extLst>
      <p:ext uri="{BB962C8B-B14F-4D97-AF65-F5344CB8AC3E}">
        <p14:creationId xmlns:p14="http://schemas.microsoft.com/office/powerpoint/2010/main" val="2335998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mmanuel Church Handsworth">
            <a:extLst>
              <a:ext uri="{FF2B5EF4-FFF2-40B4-BE49-F238E27FC236}">
                <a16:creationId xmlns:a16="http://schemas.microsoft.com/office/drawing/2014/main" id="{8CA6655C-CC30-44EF-B1DD-EC07CE3CD4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6612" y="115804"/>
            <a:ext cx="3438775" cy="6931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27A2A4F-90F0-F3E0-60B5-8AF43E5A30FB}"/>
              </a:ext>
            </a:extLst>
          </p:cNvPr>
          <p:cNvSpPr txBox="1"/>
          <p:nvPr/>
        </p:nvSpPr>
        <p:spPr>
          <a:xfrm>
            <a:off x="0" y="2413337"/>
            <a:ext cx="12191999" cy="1692771"/>
          </a:xfrm>
          <a:prstGeom prst="rect">
            <a:avLst/>
          </a:prstGeom>
          <a:noFill/>
        </p:spPr>
        <p:txBody>
          <a:bodyPr wrap="square" rtlCol="0">
            <a:spAutoFit/>
          </a:bodyPr>
          <a:lstStyle/>
          <a:p>
            <a:pPr algn="ctr"/>
            <a:r>
              <a:rPr lang="en-GB" sz="4400" b="1" dirty="0"/>
              <a:t>Bible Reading </a:t>
            </a:r>
          </a:p>
          <a:p>
            <a:pPr algn="ctr"/>
            <a:r>
              <a:rPr lang="en-GB" sz="6000" dirty="0"/>
              <a:t>James (</a:t>
            </a:r>
            <a:r>
              <a:rPr lang="pa-IN" sz="5400" dirty="0"/>
              <a:t>ਯਾਕੂਬ</a:t>
            </a:r>
            <a:r>
              <a:rPr lang="en-GB" sz="6000" dirty="0"/>
              <a:t>) 5:13-18</a:t>
            </a:r>
            <a:endParaRPr lang="en-GB" sz="5400" dirty="0"/>
          </a:p>
        </p:txBody>
      </p:sp>
    </p:spTree>
    <p:extLst>
      <p:ext uri="{BB962C8B-B14F-4D97-AF65-F5344CB8AC3E}">
        <p14:creationId xmlns:p14="http://schemas.microsoft.com/office/powerpoint/2010/main" val="3485887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00564-E465-0F82-972B-48C565C062CC}"/>
            </a:ext>
          </a:extLst>
        </p:cNvPr>
        <p:cNvGrpSpPr/>
        <p:nvPr/>
      </p:nvGrpSpPr>
      <p:grpSpPr>
        <a:xfrm>
          <a:off x="0" y="0"/>
          <a:ext cx="0" cy="0"/>
          <a:chOff x="0" y="0"/>
          <a:chExt cx="0" cy="0"/>
        </a:xfrm>
      </p:grpSpPr>
      <p:pic>
        <p:nvPicPr>
          <p:cNvPr id="2050" name="Picture 2" descr="Emmanuel Church Handsworth">
            <a:extLst>
              <a:ext uri="{FF2B5EF4-FFF2-40B4-BE49-F238E27FC236}">
                <a16:creationId xmlns:a16="http://schemas.microsoft.com/office/drawing/2014/main" id="{3F7E87A6-3121-4FFC-58F5-FEB096B051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3612" y="47625"/>
            <a:ext cx="2784775" cy="56132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D93BCAA-B191-7736-A124-2CA6EB033457}"/>
              </a:ext>
            </a:extLst>
          </p:cNvPr>
          <p:cNvSpPr txBox="1"/>
          <p:nvPr/>
        </p:nvSpPr>
        <p:spPr>
          <a:xfrm>
            <a:off x="3048886" y="3244334"/>
            <a:ext cx="874528" cy="369332"/>
          </a:xfrm>
          <a:prstGeom prst="rect">
            <a:avLst/>
          </a:prstGeom>
          <a:noFill/>
        </p:spPr>
        <p:txBody>
          <a:bodyPr wrap="square">
            <a:spAutoFit/>
          </a:bodyPr>
          <a:lstStyle/>
          <a:p>
            <a:endParaRPr lang="en-GB" dirty="0"/>
          </a:p>
        </p:txBody>
      </p:sp>
      <p:sp>
        <p:nvSpPr>
          <p:cNvPr id="4" name="TextBox 3">
            <a:extLst>
              <a:ext uri="{FF2B5EF4-FFF2-40B4-BE49-F238E27FC236}">
                <a16:creationId xmlns:a16="http://schemas.microsoft.com/office/drawing/2014/main" id="{212C6E35-EFBE-0C6B-9F41-1859960AF06C}"/>
              </a:ext>
            </a:extLst>
          </p:cNvPr>
          <p:cNvSpPr txBox="1"/>
          <p:nvPr/>
        </p:nvSpPr>
        <p:spPr>
          <a:xfrm>
            <a:off x="0" y="674967"/>
            <a:ext cx="12192000" cy="6653103"/>
          </a:xfrm>
          <a:prstGeom prst="rect">
            <a:avLst/>
          </a:prstGeom>
          <a:noFill/>
        </p:spPr>
        <p:txBody>
          <a:bodyPr wrap="square">
            <a:spAutoFit/>
          </a:bodyPr>
          <a:lstStyle/>
          <a:p>
            <a:pPr marL="514350" indent="-514350">
              <a:lnSpc>
                <a:spcPts val="3000"/>
              </a:lnSpc>
              <a:spcAft>
                <a:spcPts val="800"/>
              </a:spcAft>
              <a:buAutoNum type="arabicParenBoth"/>
            </a:pPr>
            <a:r>
              <a:rPr lang="en-GB" sz="3200" b="1" u="sng" dirty="0">
                <a:solidFill>
                  <a:srgbClr val="000000"/>
                </a:solidFill>
                <a:latin typeface="Calibri" panose="020F0502020204030204" pitchFamily="34" charset="0"/>
                <a:ea typeface="Calibri" panose="020F0502020204030204" pitchFamily="34" charset="0"/>
                <a:cs typeface="Arial" panose="020B0604020202020204" pitchFamily="34" charset="0"/>
              </a:rPr>
              <a:t>James says sickness will come to Christians (5:13)</a:t>
            </a:r>
          </a:p>
          <a:p>
            <a:pPr>
              <a:lnSpc>
                <a:spcPts val="3000"/>
              </a:lnSpc>
              <a:spcAft>
                <a:spcPts val="800"/>
              </a:spcAft>
            </a:pPr>
            <a:r>
              <a:rPr lang="en-GB" sz="3200" b="1" dirty="0">
                <a:solidFill>
                  <a:srgbClr val="000000"/>
                </a:solidFill>
                <a:latin typeface="Calibri" panose="020F0502020204030204" pitchFamily="34" charset="0"/>
                <a:ea typeface="Calibri" panose="020F0502020204030204" pitchFamily="34" charset="0"/>
                <a:cs typeface="Arial" panose="020B0604020202020204" pitchFamily="34" charset="0"/>
              </a:rPr>
              <a:t>(2) </a:t>
            </a:r>
            <a:r>
              <a:rPr lang="en-GB" sz="3200" b="1" u="sng" dirty="0">
                <a:solidFill>
                  <a:srgbClr val="000000"/>
                </a:solidFill>
                <a:latin typeface="Calibri" panose="020F0502020204030204" pitchFamily="34" charset="0"/>
                <a:ea typeface="Calibri" panose="020F0502020204030204" pitchFamily="34" charset="0"/>
                <a:cs typeface="Arial" panose="020B0604020202020204" pitchFamily="34" charset="0"/>
              </a:rPr>
              <a:t>How are we to respond to sickness </a:t>
            </a:r>
          </a:p>
          <a:p>
            <a:pPr marL="1028700" lvl="1" indent="-571500">
              <a:lnSpc>
                <a:spcPts val="3000"/>
              </a:lnSpc>
              <a:spcAft>
                <a:spcPts val="800"/>
              </a:spcAft>
              <a:buFont typeface="+mj-lt"/>
              <a:buAutoNum type="romanLcPeriod"/>
            </a:pPr>
            <a:r>
              <a:rPr lang="en-GB" sz="2800" b="1" dirty="0">
                <a:solidFill>
                  <a:srgbClr val="0000FF"/>
                </a:solidFill>
                <a:latin typeface="Calibri" panose="020F0502020204030204" pitchFamily="34" charset="0"/>
                <a:ea typeface="Calibri" panose="020F0502020204030204" pitchFamily="34" charset="0"/>
                <a:cs typeface="Arial" panose="020B0604020202020204" pitchFamily="34" charset="0"/>
              </a:rPr>
              <a:t>James says call for the elders (5:13)</a:t>
            </a:r>
          </a:p>
          <a:p>
            <a:pPr marL="1028700" lvl="1" indent="-571500">
              <a:lnSpc>
                <a:spcPts val="3000"/>
              </a:lnSpc>
              <a:spcAft>
                <a:spcPts val="800"/>
              </a:spcAft>
              <a:buFont typeface="+mj-lt"/>
              <a:buAutoNum type="romanLcPeriod"/>
            </a:pPr>
            <a:r>
              <a:rPr lang="en-GB" sz="2800" b="1" dirty="0">
                <a:solidFill>
                  <a:srgbClr val="0000FF"/>
                </a:solidFill>
                <a:latin typeface="Calibri" panose="020F0502020204030204" pitchFamily="34" charset="0"/>
                <a:ea typeface="Calibri" panose="020F0502020204030204" pitchFamily="34" charset="0"/>
                <a:cs typeface="Arial" panose="020B0604020202020204" pitchFamily="34" charset="0"/>
              </a:rPr>
              <a:t>James says anoint the sick (5:13)</a:t>
            </a:r>
          </a:p>
          <a:p>
            <a:pPr marL="1257300" lvl="2" indent="-342900">
              <a:lnSpc>
                <a:spcPts val="3000"/>
              </a:lnSpc>
              <a:spcAft>
                <a:spcPts val="800"/>
              </a:spcAft>
              <a:buFont typeface="Arial" panose="020B0604020202020204" pitchFamily="34" charset="0"/>
              <a:buChar char="•"/>
            </a:pPr>
            <a:r>
              <a:rPr lang="en-GB" sz="2400" dirty="0">
                <a:solidFill>
                  <a:srgbClr val="FF0000"/>
                </a:solidFill>
                <a:latin typeface="Calibri" panose="020F0502020204030204" pitchFamily="34" charset="0"/>
                <a:ea typeface="Calibri" panose="020F0502020204030204" pitchFamily="34" charset="0"/>
                <a:cs typeface="Arial" panose="020B0604020202020204" pitchFamily="34" charset="0"/>
              </a:rPr>
              <a:t>Oil and other things was used as medicine in Bible times (Luke 10:34, Jeremiah 8:22, 1 Tim 5:23, Isaiah 1:6, 2 Kings 20:7)</a:t>
            </a:r>
          </a:p>
          <a:p>
            <a:pPr marL="1028700" lvl="1" indent="-571500">
              <a:lnSpc>
                <a:spcPts val="3000"/>
              </a:lnSpc>
              <a:spcAft>
                <a:spcPts val="800"/>
              </a:spcAft>
              <a:buFont typeface="+mj-lt"/>
              <a:buAutoNum type="romanLcPeriod"/>
            </a:pPr>
            <a:r>
              <a:rPr lang="en-GB" sz="2800" b="1" dirty="0">
                <a:solidFill>
                  <a:srgbClr val="0000FF"/>
                </a:solidFill>
                <a:latin typeface="Calibri" panose="020F0502020204030204" pitchFamily="34" charset="0"/>
                <a:ea typeface="Calibri" panose="020F0502020204030204" pitchFamily="34" charset="0"/>
                <a:cs typeface="Arial" panose="020B0604020202020204" pitchFamily="34" charset="0"/>
              </a:rPr>
              <a:t>James talks about the confession of sin (5:15-16)</a:t>
            </a:r>
          </a:p>
          <a:p>
            <a:pPr marL="1028700" lvl="1" indent="-571500">
              <a:lnSpc>
                <a:spcPts val="3000"/>
              </a:lnSpc>
              <a:spcAft>
                <a:spcPts val="800"/>
              </a:spcAft>
              <a:buFont typeface="+mj-lt"/>
              <a:buAutoNum type="romanLcPeriod"/>
            </a:pPr>
            <a:r>
              <a:rPr lang="en-GB" sz="2800" b="1" dirty="0">
                <a:solidFill>
                  <a:srgbClr val="0000FF"/>
                </a:solidFill>
                <a:latin typeface="Calibri" panose="020F0502020204030204" pitchFamily="34" charset="0"/>
                <a:ea typeface="Calibri" panose="020F0502020204030204" pitchFamily="34" charset="0"/>
                <a:cs typeface="Arial" panose="020B0604020202020204" pitchFamily="34" charset="0"/>
              </a:rPr>
              <a:t>James says the elders are to pray</a:t>
            </a:r>
          </a:p>
          <a:p>
            <a:pPr marL="1257300" lvl="2" indent="-342900">
              <a:lnSpc>
                <a:spcPts val="3000"/>
              </a:lnSpc>
              <a:spcAft>
                <a:spcPts val="800"/>
              </a:spcAft>
              <a:buFont typeface="Arial" panose="020B0604020202020204" pitchFamily="34" charset="0"/>
              <a:buChar char="•"/>
            </a:pPr>
            <a:r>
              <a:rPr lang="en-GB" sz="2400" dirty="0">
                <a:solidFill>
                  <a:srgbClr val="FF0000"/>
                </a:solidFill>
                <a:latin typeface="Calibri" panose="020F0502020204030204" pitchFamily="34" charset="0"/>
                <a:ea typeface="Calibri" panose="020F0502020204030204" pitchFamily="34" charset="0"/>
                <a:cs typeface="Arial" panose="020B0604020202020204" pitchFamily="34" charset="0"/>
              </a:rPr>
              <a:t>God may grant a natural recovery; He may quicken the recovery or can heal miraculously if He wills </a:t>
            </a:r>
          </a:p>
          <a:p>
            <a:pPr>
              <a:lnSpc>
                <a:spcPts val="3000"/>
              </a:lnSpc>
              <a:spcAft>
                <a:spcPts val="800"/>
              </a:spcAft>
            </a:pPr>
            <a:r>
              <a:rPr lang="en-GB" sz="3200" b="1" dirty="0">
                <a:solidFill>
                  <a:srgbClr val="000000"/>
                </a:solidFill>
                <a:latin typeface="Calibri" panose="020F0502020204030204" pitchFamily="34" charset="0"/>
                <a:ea typeface="Calibri" panose="020F0502020204030204" pitchFamily="34" charset="0"/>
                <a:cs typeface="Arial" panose="020B0604020202020204" pitchFamily="34" charset="0"/>
              </a:rPr>
              <a:t>(3) </a:t>
            </a:r>
            <a:r>
              <a:rPr lang="en-GB" sz="3200" b="1" u="sng" dirty="0">
                <a:solidFill>
                  <a:srgbClr val="000000"/>
                </a:solidFill>
                <a:latin typeface="Calibri" panose="020F0502020204030204" pitchFamily="34" charset="0"/>
                <a:ea typeface="Calibri" panose="020F0502020204030204" pitchFamily="34" charset="0"/>
                <a:cs typeface="Arial" panose="020B0604020202020204" pitchFamily="34" charset="0"/>
              </a:rPr>
              <a:t>What if there is no recovery </a:t>
            </a:r>
          </a:p>
          <a:p>
            <a:pPr marL="1028700" lvl="1" indent="-571500">
              <a:lnSpc>
                <a:spcPts val="3000"/>
              </a:lnSpc>
              <a:spcAft>
                <a:spcPts val="800"/>
              </a:spcAft>
              <a:buFont typeface="+mj-lt"/>
              <a:buAutoNum type="romanLcPeriod"/>
            </a:pPr>
            <a:r>
              <a:rPr lang="en-GB" sz="2800" b="1" dirty="0">
                <a:solidFill>
                  <a:srgbClr val="0000FF"/>
                </a:solidFill>
                <a:latin typeface="Calibri" panose="020F0502020204030204" pitchFamily="34" charset="0"/>
                <a:ea typeface="Calibri" panose="020F0502020204030204" pitchFamily="34" charset="0"/>
                <a:cs typeface="Arial" panose="020B0604020202020204" pitchFamily="34" charset="0"/>
              </a:rPr>
              <a:t>God will give us the grace to cope</a:t>
            </a:r>
          </a:p>
          <a:p>
            <a:pPr marL="1028700" lvl="1" indent="-571500">
              <a:lnSpc>
                <a:spcPts val="3000"/>
              </a:lnSpc>
              <a:spcAft>
                <a:spcPts val="800"/>
              </a:spcAft>
              <a:buFont typeface="+mj-lt"/>
              <a:buAutoNum type="romanLcPeriod"/>
            </a:pPr>
            <a:r>
              <a:rPr lang="en-GB" sz="2800" b="1" dirty="0">
                <a:solidFill>
                  <a:srgbClr val="0000FF"/>
                </a:solidFill>
                <a:latin typeface="Calibri" panose="020F0502020204030204" pitchFamily="34" charset="0"/>
                <a:ea typeface="Calibri" panose="020F0502020204030204" pitchFamily="34" charset="0"/>
                <a:cs typeface="Arial" panose="020B0604020202020204" pitchFamily="34" charset="0"/>
              </a:rPr>
              <a:t>God has deeper purposes for our lives in the sickness </a:t>
            </a:r>
          </a:p>
          <a:p>
            <a:pPr marL="1028700" lvl="1" indent="-571500">
              <a:spcAft>
                <a:spcPts val="800"/>
              </a:spcAft>
              <a:buFont typeface="+mj-lt"/>
              <a:buAutoNum type="romanLcPeriod"/>
            </a:pPr>
            <a:endParaRPr lang="en-GB" sz="2800" dirty="0">
              <a:solidFill>
                <a:srgbClr val="0000FF"/>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568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5DF54-A404-0FD6-525E-B55A6B8AFE50}"/>
            </a:ext>
          </a:extLst>
        </p:cNvPr>
        <p:cNvGrpSpPr/>
        <p:nvPr/>
      </p:nvGrpSpPr>
      <p:grpSpPr>
        <a:xfrm>
          <a:off x="0" y="0"/>
          <a:ext cx="0" cy="0"/>
          <a:chOff x="0" y="0"/>
          <a:chExt cx="0" cy="0"/>
        </a:xfrm>
      </p:grpSpPr>
      <p:pic>
        <p:nvPicPr>
          <p:cNvPr id="2050" name="Picture 2" descr="Emmanuel Church Handsworth">
            <a:extLst>
              <a:ext uri="{FF2B5EF4-FFF2-40B4-BE49-F238E27FC236}">
                <a16:creationId xmlns:a16="http://schemas.microsoft.com/office/drawing/2014/main" id="{C0C1E5E6-274B-C2A8-45BD-F73A78A69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5727" y="66676"/>
            <a:ext cx="2440544" cy="4919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D07EFB9-ABF8-9CF1-ADCD-BA423CA0D681}"/>
              </a:ext>
            </a:extLst>
          </p:cNvPr>
          <p:cNvSpPr txBox="1"/>
          <p:nvPr/>
        </p:nvSpPr>
        <p:spPr>
          <a:xfrm>
            <a:off x="3048886" y="3244334"/>
            <a:ext cx="874528" cy="369332"/>
          </a:xfrm>
          <a:prstGeom prst="rect">
            <a:avLst/>
          </a:prstGeom>
          <a:noFill/>
        </p:spPr>
        <p:txBody>
          <a:bodyPr wrap="square">
            <a:spAutoFit/>
          </a:bodyPr>
          <a:lstStyle/>
          <a:p>
            <a:endParaRPr lang="en-GB" dirty="0"/>
          </a:p>
        </p:txBody>
      </p:sp>
      <p:sp>
        <p:nvSpPr>
          <p:cNvPr id="4" name="TextBox 3">
            <a:extLst>
              <a:ext uri="{FF2B5EF4-FFF2-40B4-BE49-F238E27FC236}">
                <a16:creationId xmlns:a16="http://schemas.microsoft.com/office/drawing/2014/main" id="{EEEA8560-3B0B-770A-6F72-635AE72CF4AC}"/>
              </a:ext>
            </a:extLst>
          </p:cNvPr>
          <p:cNvSpPr txBox="1"/>
          <p:nvPr/>
        </p:nvSpPr>
        <p:spPr>
          <a:xfrm>
            <a:off x="119062" y="596711"/>
            <a:ext cx="11953875" cy="6186309"/>
          </a:xfrm>
          <a:prstGeom prst="rect">
            <a:avLst/>
          </a:prstGeom>
          <a:noFill/>
        </p:spPr>
        <p:txBody>
          <a:bodyPr wrap="square">
            <a:spAutoFit/>
          </a:bodyPr>
          <a:lstStyle/>
          <a:p>
            <a:pPr>
              <a:lnSpc>
                <a:spcPts val="3200"/>
              </a:lnSpc>
              <a:spcAft>
                <a:spcPts val="800"/>
              </a:spcAft>
            </a:pPr>
            <a:r>
              <a:rPr lang="en-GB" sz="2800" b="1" dirty="0">
                <a:solidFill>
                  <a:srgbClr val="000000"/>
                </a:solidFill>
                <a:latin typeface="Calibri" panose="020F0502020204030204" pitchFamily="34" charset="0"/>
                <a:ea typeface="Calibri" panose="020F0502020204030204" pitchFamily="34" charset="0"/>
                <a:cs typeface="Arial" panose="020B0604020202020204" pitchFamily="34" charset="0"/>
              </a:rPr>
              <a:t>As a general guide when sickness comes </a:t>
            </a:r>
          </a:p>
          <a:p>
            <a:pPr marL="1028700" lvl="1" indent="-571500">
              <a:spcAft>
                <a:spcPts val="800"/>
              </a:spcAft>
              <a:buFont typeface="+mj-lt"/>
              <a:buAutoNum type="romanLcPeriod"/>
            </a:pPr>
            <a:r>
              <a:rPr lang="en-GB" sz="2800" dirty="0">
                <a:solidFill>
                  <a:srgbClr val="0000FF"/>
                </a:solidFill>
                <a:latin typeface="Calibri" panose="020F0502020204030204" pitchFamily="34" charset="0"/>
                <a:ea typeface="Calibri" panose="020F0502020204030204" pitchFamily="34" charset="0"/>
                <a:cs typeface="Arial" panose="020B0604020202020204" pitchFamily="34" charset="0"/>
              </a:rPr>
              <a:t>Don’t go to a phoney faith healer, ask the church to pray in meetings and other occasions </a:t>
            </a:r>
          </a:p>
          <a:p>
            <a:pPr marL="1028700" lvl="1" indent="-571500">
              <a:spcAft>
                <a:spcPts val="800"/>
              </a:spcAft>
              <a:buFont typeface="+mj-lt"/>
              <a:buAutoNum type="romanLcPeriod"/>
            </a:pPr>
            <a:r>
              <a:rPr lang="en-GB" sz="2800" dirty="0">
                <a:solidFill>
                  <a:srgbClr val="0000FF"/>
                </a:solidFill>
                <a:latin typeface="Calibri" panose="020F0502020204030204" pitchFamily="34" charset="0"/>
                <a:ea typeface="Calibri" panose="020F0502020204030204" pitchFamily="34" charset="0"/>
                <a:cs typeface="Arial" panose="020B0604020202020204" pitchFamily="34" charset="0"/>
              </a:rPr>
              <a:t>Take your medicine </a:t>
            </a:r>
          </a:p>
          <a:p>
            <a:pPr marL="1028700" lvl="1" indent="-571500">
              <a:spcAft>
                <a:spcPts val="800"/>
              </a:spcAft>
              <a:buFont typeface="+mj-lt"/>
              <a:buAutoNum type="romanLcPeriod"/>
            </a:pPr>
            <a:r>
              <a:rPr lang="en-GB" sz="2800" dirty="0">
                <a:solidFill>
                  <a:srgbClr val="0000FF"/>
                </a:solidFill>
                <a:latin typeface="Calibri" panose="020F0502020204030204" pitchFamily="34" charset="0"/>
                <a:ea typeface="Calibri" panose="020F0502020204030204" pitchFamily="34" charset="0"/>
                <a:cs typeface="Arial" panose="020B0604020202020204" pitchFamily="34" charset="0"/>
              </a:rPr>
              <a:t>If the illness is so bad and you are hospitalised, you can ask the elders to come and pray </a:t>
            </a:r>
          </a:p>
          <a:p>
            <a:pPr marL="1028700" lvl="1" indent="-571500">
              <a:spcAft>
                <a:spcPts val="800"/>
              </a:spcAft>
              <a:buFont typeface="+mj-lt"/>
              <a:buAutoNum type="romanLcPeriod"/>
            </a:pPr>
            <a:r>
              <a:rPr lang="en-GB" sz="2800" dirty="0">
                <a:solidFill>
                  <a:srgbClr val="0000FF"/>
                </a:solidFill>
                <a:latin typeface="Calibri" panose="020F0502020204030204" pitchFamily="34" charset="0"/>
                <a:ea typeface="Calibri" panose="020F0502020204030204" pitchFamily="34" charset="0"/>
                <a:cs typeface="Arial" panose="020B0604020202020204" pitchFamily="34" charset="0"/>
              </a:rPr>
              <a:t>God may heal you slowly naturally, he may quicken the healing process. He may heal miraculously if He wills although this is not an everyday occurrence. If you care granted healing rejoice and thank God </a:t>
            </a:r>
          </a:p>
          <a:p>
            <a:pPr marL="1028700" lvl="1" indent="-571500">
              <a:spcAft>
                <a:spcPts val="800"/>
              </a:spcAft>
              <a:buFont typeface="+mj-lt"/>
              <a:buAutoNum type="romanLcPeriod"/>
            </a:pPr>
            <a:r>
              <a:rPr lang="en-GB" sz="2800" dirty="0">
                <a:solidFill>
                  <a:srgbClr val="0000FF"/>
                </a:solidFill>
                <a:latin typeface="Calibri" panose="020F0502020204030204" pitchFamily="34" charset="0"/>
                <a:ea typeface="Calibri" panose="020F0502020204030204" pitchFamily="34" charset="0"/>
                <a:cs typeface="Arial" panose="020B0604020202020204" pitchFamily="34" charset="0"/>
              </a:rPr>
              <a:t>If you do not recover and the illness becomes permanent, then continue to rejoice in Christ. God has deeper lessons he wants you to learn. Stop praying for healing, pray for grace to cope and for God to change your character and teach you lessons through your suffering </a:t>
            </a:r>
          </a:p>
        </p:txBody>
      </p:sp>
    </p:spTree>
    <p:extLst>
      <p:ext uri="{BB962C8B-B14F-4D97-AF65-F5344CB8AC3E}">
        <p14:creationId xmlns:p14="http://schemas.microsoft.com/office/powerpoint/2010/main" val="3248158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2205</TotalTime>
  <Words>274</Words>
  <Application>Microsoft Office PowerPoint</Application>
  <PresentationFormat>Widescreen</PresentationFormat>
  <Paragraphs>19</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Aptos Display</vt:lpstr>
      <vt:lpstr>Arial</vt:lpstr>
      <vt:lpstr>Calibri</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Juge Ram</dc:creator>
  <cp:lastModifiedBy>Geetha Ram</cp:lastModifiedBy>
  <cp:revision>62</cp:revision>
  <dcterms:created xsi:type="dcterms:W3CDTF">2026-03-07T11:36:35Z</dcterms:created>
  <dcterms:modified xsi:type="dcterms:W3CDTF">2026-08-09T08:03:08Z</dcterms:modified>
</cp:coreProperties>
</file>