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04FB-DF22-4EEB-BF61-7BF8F110558C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3EBA9-D2D9-4F60-9342-0F85223CC8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6A52F-8E49-40D5-B4D8-58A505E1F408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85333-7DAB-4F45-B8F7-5436D5022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A64D9-1519-4E2D-ADAA-2BF785F7505F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54A9-F389-4181-9341-2541092C07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9EE7-918B-412F-A2A4-B060FA3D7941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7FB0B-D81B-4BAA-91D3-93F5A32D9C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6A5E-B9D8-4A9C-9931-45C83CA3A2D8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8A4FE-6659-40CD-ACEA-7329057E20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89957-6AAF-4A97-A5D1-57A009A1D2E2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9136A-6AD7-4042-9D7B-EA2E3C4E4B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9387A-0213-45DD-8AA5-3124B020DE3C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2DC3F-7A02-4F43-98D6-D29AF75B18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2B760-3FE1-4646-82F2-4ED40053A7BB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751F-937E-4C30-BD8E-1B073C1808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FA85-C57A-4E15-B11F-48931C5C65D6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44D7-EDF6-4656-9C23-002DDA76D3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2536-BC31-4E59-88A0-03BB1B4E76F8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975AA-54EC-47C9-97F9-9C98043782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954E9-7A1A-44FE-9700-58EE93E821BB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DBCB-7F05-4534-99BA-F6FEC0794B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AADEF1-7E63-46D5-A08F-2D476A2339EC}" type="datetimeFigureOut">
              <a:rPr lang="en-GB"/>
              <a:pPr>
                <a:defRPr/>
              </a:pPr>
              <a:t>14/09/2025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5AA400-CF0F-43DD-B186-6717077425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biblia.com/bible/nkjv/luke/15/1-7#footnote6" TargetMode="External"/><Relationship Id="rId3" Type="http://schemas.openxmlformats.org/officeDocument/2006/relationships/hyperlink" Target="https://biblia.com/bible/nkjv/luke/15/1-7#footnote1" TargetMode="External"/><Relationship Id="rId7" Type="http://schemas.openxmlformats.org/officeDocument/2006/relationships/hyperlink" Target="https://biblia.com/bible/nkjv/luke/15/1-7#footnote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iblia.com/bible/nkjv/luke/15/1-7#footnote4" TargetMode="External"/><Relationship Id="rId11" Type="http://schemas.openxmlformats.org/officeDocument/2006/relationships/hyperlink" Target="https://biblia.com/bible/nkjv/luke/15/1-7#footnote9" TargetMode="External"/><Relationship Id="rId5" Type="http://schemas.openxmlformats.org/officeDocument/2006/relationships/hyperlink" Target="https://biblia.com/bible/nkjv/luke/15/1-7#footnote3" TargetMode="External"/><Relationship Id="rId10" Type="http://schemas.openxmlformats.org/officeDocument/2006/relationships/hyperlink" Target="https://biblia.com/bible/nkjv/luke/15/1-7#footnote8" TargetMode="External"/><Relationship Id="rId4" Type="http://schemas.openxmlformats.org/officeDocument/2006/relationships/hyperlink" Target="https://biblia.com/bible/nkjv/luke/15/1-7#footnote2" TargetMode="External"/><Relationship Id="rId9" Type="http://schemas.openxmlformats.org/officeDocument/2006/relationships/hyperlink" Target="https://biblia.com/bible/nkjv/luke/15/1-7#footnote7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ChangeArrowheads="1"/>
          </p:cNvSpPr>
          <p:nvPr/>
        </p:nvSpPr>
        <p:spPr bwMode="auto">
          <a:xfrm>
            <a:off x="0" y="2398566"/>
            <a:ext cx="1219199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en-GB" sz="6000" b="1" dirty="0">
                <a:latin typeface="Calibri" pitchFamily="34" charset="0"/>
              </a:rPr>
              <a:t>Bible reading </a:t>
            </a:r>
          </a:p>
          <a:p>
            <a:pPr marL="342900" indent="-342900" algn="ctr"/>
            <a:r>
              <a:rPr lang="en-GB" sz="6000" dirty="0">
                <a:latin typeface="Calibri" pitchFamily="34" charset="0"/>
              </a:rPr>
              <a:t>Luke </a:t>
            </a:r>
            <a:r>
              <a:rPr lang="en-GB" sz="5400" dirty="0">
                <a:latin typeface="Calibri" pitchFamily="34" charset="0"/>
              </a:rPr>
              <a:t>15:1-7</a:t>
            </a: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D22F1F8C-06F2-4750-BB6E-87FB381D3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FF318-03B5-7D69-3637-E9AE9999F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C4D7BE70-1563-7977-8384-975127BEB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3BBB7D-AE78-2473-0EF8-03F284BB98DA}"/>
              </a:ext>
            </a:extLst>
          </p:cNvPr>
          <p:cNvSpPr txBox="1"/>
          <p:nvPr/>
        </p:nvSpPr>
        <p:spPr>
          <a:xfrm>
            <a:off x="251012" y="953597"/>
            <a:ext cx="1168101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Bef>
                <a:spcPts val="900"/>
              </a:spcBef>
              <a:buNone/>
            </a:pPr>
            <a:r>
              <a:rPr lang="en-GB" sz="2800" b="1" i="1" dirty="0">
                <a:solidFill>
                  <a:srgbClr val="3D3D3D"/>
                </a:solidFill>
                <a:effectLst/>
                <a:latin typeface="Georgia" panose="02040502050405020303" pitchFamily="18" charset="0"/>
              </a:rPr>
              <a:t>1</a:t>
            </a:r>
            <a:r>
              <a:rPr lang="en-GB" sz="2800" b="0" i="0" dirty="0">
                <a:solidFill>
                  <a:srgbClr val="3D3D3D"/>
                </a:solidFill>
                <a:effectLst/>
                <a:latin typeface="Georgia" panose="02040502050405020303" pitchFamily="18" charset="0"/>
              </a:rPr>
              <a:t> Then </a:t>
            </a:r>
            <a:r>
              <a:rPr lang="en-GB" sz="2800" b="0" i="0" u="none" strike="noStrike" baseline="30000" dirty="0" err="1">
                <a:solidFill>
                  <a:srgbClr val="1977DE"/>
                </a:solidFill>
                <a:effectLst/>
                <a:latin typeface="Source Sans Pro" panose="020B0503030403020204" pitchFamily="34" charset="0"/>
                <a:hlinkClick r:id="rId3"/>
              </a:rPr>
              <a:t>a</a:t>
            </a:r>
            <a:r>
              <a:rPr lang="en-GB" sz="2800" b="0" i="0" dirty="0" err="1">
                <a:solidFill>
                  <a:srgbClr val="3D3D3D"/>
                </a:solidFill>
                <a:effectLst/>
                <a:latin typeface="Georgia" panose="02040502050405020303" pitchFamily="18" charset="0"/>
              </a:rPr>
              <a:t>all</a:t>
            </a:r>
            <a:r>
              <a:rPr lang="en-GB" sz="2800" b="0" i="0" dirty="0">
                <a:solidFill>
                  <a:srgbClr val="3D3D3D"/>
                </a:solidFill>
                <a:effectLst/>
                <a:latin typeface="Georgia" panose="02040502050405020303" pitchFamily="18" charset="0"/>
              </a:rPr>
              <a:t> the tax collectors and the sinners drew near to Him to hear Him. </a:t>
            </a:r>
            <a:r>
              <a:rPr lang="en-GB" sz="2800" b="1" i="0" dirty="0">
                <a:solidFill>
                  <a:srgbClr val="3D3D3D"/>
                </a:solidFill>
                <a:effectLst/>
                <a:latin typeface="Source Sans Pro" panose="020B0503030403020204" pitchFamily="34" charset="0"/>
              </a:rPr>
              <a:t>2 </a:t>
            </a:r>
            <a:r>
              <a:rPr lang="en-GB" sz="2800" b="0" i="0" dirty="0">
                <a:solidFill>
                  <a:srgbClr val="3D3D3D"/>
                </a:solidFill>
                <a:effectLst/>
                <a:latin typeface="Georgia" panose="02040502050405020303" pitchFamily="18" charset="0"/>
              </a:rPr>
              <a:t>And the Pharisees and scribes complained, saying, “This Man </a:t>
            </a:r>
            <a:r>
              <a:rPr lang="en-GB" sz="2800" b="0" i="0" u="none" strike="noStrike" baseline="30000" dirty="0">
                <a:solidFill>
                  <a:srgbClr val="1977DE"/>
                </a:solidFill>
                <a:effectLst/>
                <a:latin typeface="Source Sans Pro" panose="020B0503030403020204" pitchFamily="34" charset="0"/>
                <a:hlinkClick r:id="rId4"/>
              </a:rPr>
              <a:t>1</a:t>
            </a:r>
            <a:r>
              <a:rPr lang="en-GB" sz="2800" b="0" i="0" dirty="0">
                <a:solidFill>
                  <a:srgbClr val="3D3D3D"/>
                </a:solidFill>
                <a:effectLst/>
                <a:latin typeface="Georgia" panose="02040502050405020303" pitchFamily="18" charset="0"/>
              </a:rPr>
              <a:t>receives sinners </a:t>
            </a:r>
            <a:r>
              <a:rPr lang="en-GB" sz="2800" b="0" i="0" u="none" strike="noStrike" baseline="30000" dirty="0">
                <a:solidFill>
                  <a:srgbClr val="1977DE"/>
                </a:solidFill>
                <a:effectLst/>
                <a:latin typeface="Source Sans Pro" panose="020B0503030403020204" pitchFamily="34" charset="0"/>
                <a:hlinkClick r:id="rId5"/>
              </a:rPr>
              <a:t>b</a:t>
            </a:r>
            <a:r>
              <a:rPr lang="en-GB" sz="2800" b="0" i="0" dirty="0">
                <a:solidFill>
                  <a:srgbClr val="3D3D3D"/>
                </a:solidFill>
                <a:effectLst/>
                <a:latin typeface="Georgia" panose="02040502050405020303" pitchFamily="18" charset="0"/>
              </a:rPr>
              <a:t>and eats with them.” </a:t>
            </a:r>
            <a:r>
              <a:rPr lang="en-GB" sz="2800" b="1" i="0" dirty="0">
                <a:solidFill>
                  <a:srgbClr val="3D3D3D"/>
                </a:solidFill>
                <a:effectLst/>
                <a:latin typeface="Source Sans Pro" panose="020B0503030403020204" pitchFamily="34" charset="0"/>
              </a:rPr>
              <a:t>3 </a:t>
            </a:r>
            <a:r>
              <a:rPr lang="en-GB" sz="2800" b="0" i="0" dirty="0">
                <a:solidFill>
                  <a:srgbClr val="3D3D3D"/>
                </a:solidFill>
                <a:effectLst/>
                <a:latin typeface="Georgia" panose="02040502050405020303" pitchFamily="18" charset="0"/>
              </a:rPr>
              <a:t>So He spoke this parable to them, saying:</a:t>
            </a:r>
            <a:endParaRPr lang="en-GB" sz="2800" b="0" i="0" dirty="0">
              <a:solidFill>
                <a:srgbClr val="3D3D3D"/>
              </a:solidFill>
              <a:effectLst/>
              <a:latin typeface="Source Sans Pro" panose="020B0503030403020204" pitchFamily="34" charset="0"/>
            </a:endParaRPr>
          </a:p>
          <a:p>
            <a:pPr indent="228600" fontAlgn="base">
              <a:buNone/>
            </a:pPr>
            <a:r>
              <a:rPr lang="en-GB" sz="2800" b="1" i="0" dirty="0">
                <a:effectLst/>
                <a:latin typeface="Source Sans Pro" panose="020B0503030403020204" pitchFamily="34" charset="0"/>
              </a:rPr>
              <a:t>4 </a:t>
            </a:r>
            <a:r>
              <a:rPr lang="en-GB" sz="2800" b="0" i="0" u="none" strike="noStrike" baseline="30000" dirty="0" err="1">
                <a:effectLst/>
                <a:latin typeface="Source Sans Pro" panose="020B0503030403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</a:t>
            </a:r>
            <a:r>
              <a:rPr lang="en-GB" sz="2800" b="0" i="0" dirty="0" err="1">
                <a:effectLst/>
                <a:latin typeface="Georgia" panose="02040502050405020303" pitchFamily="18" charset="0"/>
              </a:rPr>
              <a:t>“What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 man of you, having a hundred sheep, if he loses one of them, </a:t>
            </a:r>
          </a:p>
          <a:p>
            <a:pPr indent="228600" fontAlgn="base">
              <a:buNone/>
            </a:pPr>
            <a:r>
              <a:rPr lang="en-GB" sz="2800" b="0" i="0" dirty="0">
                <a:effectLst/>
                <a:latin typeface="Georgia" panose="02040502050405020303" pitchFamily="18" charset="0"/>
              </a:rPr>
              <a:t>does not leave the ninety -nine in the wilderness, and go after the one which is lost until he finds it? </a:t>
            </a:r>
            <a:r>
              <a:rPr lang="en-GB" sz="2800" b="1" i="0" dirty="0">
                <a:effectLst/>
                <a:latin typeface="Source Sans Pro" panose="020B0503030403020204" pitchFamily="34" charset="0"/>
              </a:rPr>
              <a:t>5 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And when he has found </a:t>
            </a:r>
            <a:r>
              <a:rPr lang="en-GB" sz="2800" b="0" i="1" dirty="0">
                <a:effectLst/>
                <a:latin typeface="Georgia" panose="02040502050405020303" pitchFamily="18" charset="0"/>
              </a:rPr>
              <a:t>it,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 he lays </a:t>
            </a:r>
            <a:r>
              <a:rPr lang="en-GB" sz="2800" b="0" i="1" dirty="0">
                <a:effectLst/>
                <a:latin typeface="Georgia" panose="02040502050405020303" pitchFamily="18" charset="0"/>
              </a:rPr>
              <a:t>it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 on his shoulders, rejoicing. </a:t>
            </a:r>
            <a:r>
              <a:rPr lang="en-GB" sz="2800" b="1" i="0" dirty="0">
                <a:effectLst/>
                <a:latin typeface="Source Sans Pro" panose="020B0503030403020204" pitchFamily="34" charset="0"/>
              </a:rPr>
              <a:t>6 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And when he comes home, he calls together </a:t>
            </a:r>
            <a:r>
              <a:rPr lang="en-GB" sz="2800" b="0" i="1" dirty="0">
                <a:effectLst/>
                <a:latin typeface="Georgia" panose="02040502050405020303" pitchFamily="18" charset="0"/>
              </a:rPr>
              <a:t>his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 friends and </a:t>
            </a:r>
            <a:r>
              <a:rPr lang="en-GB" sz="2800" b="0" i="0" dirty="0" err="1">
                <a:effectLst/>
                <a:latin typeface="Georgia" panose="02040502050405020303" pitchFamily="18" charset="0"/>
              </a:rPr>
              <a:t>neighbors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, saying to them, </a:t>
            </a:r>
            <a:r>
              <a:rPr lang="en-GB" sz="2800" b="0" i="0" u="none" strike="noStrike" baseline="30000" dirty="0" err="1">
                <a:effectLst/>
                <a:latin typeface="Source Sans Pro" panose="020B0503030403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</a:t>
            </a:r>
            <a:r>
              <a:rPr lang="en-GB" sz="2800" b="0" i="0" dirty="0" err="1">
                <a:effectLst/>
                <a:latin typeface="Georgia" panose="02040502050405020303" pitchFamily="18" charset="0"/>
              </a:rPr>
              <a:t>‘Rejoice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 with me, for I have found my sheep </a:t>
            </a:r>
            <a:r>
              <a:rPr lang="en-GB" sz="2800" b="0" i="0" u="none" strike="noStrike" baseline="30000" dirty="0" err="1">
                <a:effectLst/>
                <a:latin typeface="Source Sans Pro" panose="020B0503030403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</a:t>
            </a:r>
            <a:r>
              <a:rPr lang="en-GB" sz="2800" b="0" i="0" dirty="0" err="1">
                <a:effectLst/>
                <a:latin typeface="Georgia" panose="02040502050405020303" pitchFamily="18" charset="0"/>
              </a:rPr>
              <a:t>which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 was lost!’ </a:t>
            </a:r>
            <a:r>
              <a:rPr lang="en-GB" sz="2800" b="1" i="0" dirty="0">
                <a:effectLst/>
                <a:latin typeface="Source Sans Pro" panose="020B0503030403020204" pitchFamily="34" charset="0"/>
              </a:rPr>
              <a:t>7 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I say to you that likewise there will be more joy in heaven over one sinner who repents </a:t>
            </a:r>
            <a:r>
              <a:rPr lang="en-GB" sz="2800" b="0" i="0" u="none" strike="noStrike" baseline="30000" dirty="0" err="1">
                <a:effectLst/>
                <a:latin typeface="Source Sans Pro" panose="020B0503030403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</a:t>
            </a:r>
            <a:r>
              <a:rPr lang="en-GB" sz="2800" b="0" i="0" dirty="0" err="1">
                <a:effectLst/>
                <a:latin typeface="Georgia" panose="02040502050405020303" pitchFamily="18" charset="0"/>
              </a:rPr>
              <a:t>than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 over ninety -nine </a:t>
            </a:r>
            <a:r>
              <a:rPr lang="en-GB" sz="2800" b="0" i="0" u="none" strike="noStrike" baseline="30000" dirty="0">
                <a:effectLst/>
                <a:latin typeface="Source Sans Pro" panose="020B0503030403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just persons who </a:t>
            </a:r>
            <a:r>
              <a:rPr lang="en-GB" sz="2800" b="0" i="0" u="none" strike="noStrike" baseline="30000" dirty="0" err="1">
                <a:effectLst/>
                <a:latin typeface="Source Sans Pro" panose="020B0503030403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</a:t>
            </a:r>
            <a:r>
              <a:rPr lang="en-GB" sz="2800" b="0" i="0" dirty="0" err="1">
                <a:effectLst/>
                <a:latin typeface="Georgia" panose="02040502050405020303" pitchFamily="18" charset="0"/>
              </a:rPr>
              <a:t>need</a:t>
            </a:r>
            <a:r>
              <a:rPr lang="en-GB" sz="2800" b="0" i="0" dirty="0">
                <a:effectLst/>
                <a:latin typeface="Georgia" panose="02040502050405020303" pitchFamily="18" charset="0"/>
              </a:rPr>
              <a:t> no repentance</a:t>
            </a:r>
            <a:r>
              <a:rPr lang="en-GB" sz="1600" b="0" i="0" dirty="0">
                <a:effectLst/>
                <a:latin typeface="Georgia" panose="02040502050405020303" pitchFamily="18" charset="0"/>
              </a:rPr>
              <a:t>.</a:t>
            </a:r>
            <a:endParaRPr lang="en-GB" sz="1600" b="0" i="0" dirty="0">
              <a:effectLst/>
              <a:latin typeface="Source Sans Pro" panose="020B0503030403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8838F3-A634-8BAB-4F1E-CE9EA82C78CE}"/>
              </a:ext>
            </a:extLst>
          </p:cNvPr>
          <p:cNvSpPr txBox="1"/>
          <p:nvPr/>
        </p:nvSpPr>
        <p:spPr>
          <a:xfrm>
            <a:off x="-1411224" y="9360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/>
            <a:r>
              <a:rPr lang="en-GB" sz="4400" dirty="0">
                <a:latin typeface="Calibri" pitchFamily="34" charset="0"/>
              </a:rPr>
              <a:t>Luke </a:t>
            </a:r>
            <a:r>
              <a:rPr lang="en-GB" sz="4000" dirty="0">
                <a:latin typeface="Calibri" pitchFamily="34" charset="0"/>
              </a:rPr>
              <a:t>15:1-7</a:t>
            </a:r>
          </a:p>
        </p:txBody>
      </p:sp>
    </p:spTree>
    <p:extLst>
      <p:ext uri="{BB962C8B-B14F-4D97-AF65-F5344CB8AC3E}">
        <p14:creationId xmlns:p14="http://schemas.microsoft.com/office/powerpoint/2010/main" val="2285058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F2F33-F65C-1C59-1845-C052BFDCF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1E9E3847-0084-6EB4-D4C7-879E20B67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457A9AE-2626-9394-9F66-6776910B13E9}"/>
              </a:ext>
            </a:extLst>
          </p:cNvPr>
          <p:cNvSpPr txBox="1"/>
          <p:nvPr/>
        </p:nvSpPr>
        <p:spPr>
          <a:xfrm>
            <a:off x="125505" y="1174376"/>
            <a:ext cx="1160929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4800" dirty="0"/>
              <a:t> We like sheep are lost</a:t>
            </a:r>
          </a:p>
          <a:p>
            <a:pPr marL="742950" indent="-742950">
              <a:buAutoNum type="arabicParenBoth"/>
            </a:pPr>
            <a:endParaRPr lang="en-GB" sz="4800" dirty="0"/>
          </a:p>
          <a:p>
            <a:pPr marL="742950" indent="-742950">
              <a:buAutoNum type="arabicParenBoth"/>
            </a:pPr>
            <a:r>
              <a:rPr lang="en-GB" sz="4800" dirty="0"/>
              <a:t> God like the shepherd searches for 	His sheep</a:t>
            </a:r>
          </a:p>
          <a:p>
            <a:pPr marL="742950" indent="-742950">
              <a:buAutoNum type="arabicParenBoth"/>
            </a:pPr>
            <a:endParaRPr lang="en-GB" sz="4800" dirty="0"/>
          </a:p>
          <a:p>
            <a:pPr marL="742950" indent="-742950">
              <a:buAutoNum type="arabicParenBoth"/>
            </a:pPr>
            <a:r>
              <a:rPr lang="en-GB" sz="4800" dirty="0"/>
              <a:t> Heaven like the shepherd rejoices  	when a sinner repents</a:t>
            </a:r>
          </a:p>
        </p:txBody>
      </p:sp>
    </p:spTree>
    <p:extLst>
      <p:ext uri="{BB962C8B-B14F-4D97-AF65-F5344CB8AC3E}">
        <p14:creationId xmlns:p14="http://schemas.microsoft.com/office/powerpoint/2010/main" val="344776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2235</TotalTime>
  <Words>208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Source Sans Pro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87</cp:revision>
  <dcterms:created xsi:type="dcterms:W3CDTF">2017-07-29T15:53:41Z</dcterms:created>
  <dcterms:modified xsi:type="dcterms:W3CDTF">2025-09-14T15:04:53Z</dcterms:modified>
</cp:coreProperties>
</file>