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362B15-E15A-4D74-85B1-25FF08C532B0}" v="57" dt="2024-10-12T22:02:33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2243022" y="2334994"/>
            <a:ext cx="770595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Reading</a:t>
            </a:r>
          </a:p>
          <a:p>
            <a:pPr algn="ctr"/>
            <a:r>
              <a:rPr lang="en-GB" sz="5400" dirty="0"/>
              <a:t>Ephesians</a:t>
            </a:r>
            <a:r>
              <a:rPr lang="en-GB" sz="4800" dirty="0"/>
              <a:t> </a:t>
            </a:r>
            <a:r>
              <a:rPr lang="en-GB" sz="4400" dirty="0"/>
              <a:t>(</a:t>
            </a:r>
            <a:r>
              <a:rPr lang="pa-IN" sz="4400" dirty="0"/>
              <a:t>ਅਫ਼ਸੀਆਂ</a:t>
            </a:r>
            <a:r>
              <a:rPr lang="en-GB" sz="4400" dirty="0"/>
              <a:t>) </a:t>
            </a:r>
            <a:r>
              <a:rPr lang="en-GB" sz="4800" dirty="0"/>
              <a:t>5:25-30</a:t>
            </a:r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285751" y="1069628"/>
            <a:ext cx="11906249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/>
              <a:t>Men are called to be leaders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100" b="1" u="sng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/>
              <a:t>Christian men are called to have a </a:t>
            </a:r>
            <a:r>
              <a:rPr lang="en-GB" sz="3600" b="1" i="1" dirty="0"/>
              <a:t>“humble Christlike attitude to bear responsibility for his wife and children”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/>
              <a:t>Men are called to be like: -  </a:t>
            </a:r>
          </a:p>
          <a:p>
            <a:endParaRPr lang="en-GB" sz="1200" b="1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A </a:t>
            </a:r>
            <a:r>
              <a:rPr lang="en-GB" sz="3600" b="1" dirty="0">
                <a:solidFill>
                  <a:srgbClr val="3803BD"/>
                </a:solidFill>
              </a:rPr>
              <a:t>prophet</a:t>
            </a:r>
            <a:r>
              <a:rPr lang="en-GB" sz="3600" b="1" dirty="0">
                <a:solidFill>
                  <a:srgbClr val="FF0000"/>
                </a:solidFill>
              </a:rPr>
              <a:t> in the home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A </a:t>
            </a:r>
            <a:r>
              <a:rPr lang="en-GB" sz="3600" b="1" dirty="0">
                <a:solidFill>
                  <a:srgbClr val="3803BD"/>
                </a:solidFill>
              </a:rPr>
              <a:t>priest</a:t>
            </a:r>
            <a:r>
              <a:rPr lang="en-GB" sz="3600" b="1" dirty="0">
                <a:solidFill>
                  <a:srgbClr val="FF0000"/>
                </a:solidFill>
              </a:rPr>
              <a:t> in the home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A </a:t>
            </a:r>
            <a:r>
              <a:rPr lang="en-GB" sz="3600" b="1" dirty="0">
                <a:solidFill>
                  <a:srgbClr val="3803BD"/>
                </a:solidFill>
              </a:rPr>
              <a:t>provider</a:t>
            </a:r>
            <a:r>
              <a:rPr lang="en-GB" sz="3600" b="1" dirty="0">
                <a:solidFill>
                  <a:srgbClr val="FF0000"/>
                </a:solidFill>
              </a:rPr>
              <a:t> for the home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A </a:t>
            </a:r>
            <a:r>
              <a:rPr lang="en-GB" sz="3600" b="1" dirty="0">
                <a:solidFill>
                  <a:srgbClr val="3803BD"/>
                </a:solidFill>
              </a:rPr>
              <a:t>protecter</a:t>
            </a:r>
            <a:r>
              <a:rPr lang="en-GB" sz="3600" b="1" dirty="0">
                <a:solidFill>
                  <a:srgbClr val="FF0000"/>
                </a:solidFill>
              </a:rPr>
              <a:t> of the home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B6999D-F0DF-7C72-85F3-56F7A3B13023}"/>
              </a:ext>
            </a:extLst>
          </p:cNvPr>
          <p:cNvSpPr txBox="1"/>
          <p:nvPr/>
        </p:nvSpPr>
        <p:spPr>
          <a:xfrm>
            <a:off x="-238126" y="6865"/>
            <a:ext cx="44410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husbands </a:t>
            </a:r>
          </a:p>
          <a:p>
            <a:pPr algn="ctr"/>
            <a:r>
              <a:rPr lang="en-GB" sz="32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“Men as leaders”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44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285751" y="1369471"/>
            <a:ext cx="11906249" cy="6209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Two things to observe about the passage</a:t>
            </a:r>
          </a:p>
          <a:p>
            <a:pPr marL="742950" indent="-742950">
              <a:buAutoNum type="arabicParenBoth"/>
            </a:pPr>
            <a:endParaRPr lang="en-GB" sz="1600" b="1" dirty="0"/>
          </a:p>
          <a:p>
            <a:pPr marL="1028700" lvl="1" indent="-571500">
              <a:buAutoNum type="romanLcParenBoth"/>
            </a:pPr>
            <a:r>
              <a:rPr lang="en-GB" sz="3200" b="1" dirty="0">
                <a:solidFill>
                  <a:srgbClr val="3803BD"/>
                </a:solidFill>
              </a:rPr>
              <a:t>The number of verses for women and men in Ephesians 5:22-33 </a:t>
            </a:r>
          </a:p>
          <a:p>
            <a:pPr marL="1028700" lvl="1" indent="-571500">
              <a:buAutoNum type="romanLcParenBoth"/>
            </a:pPr>
            <a:r>
              <a:rPr lang="en-GB" sz="3200" b="1" dirty="0">
                <a:solidFill>
                  <a:srgbClr val="3803BD"/>
                </a:solidFill>
              </a:rPr>
              <a:t>Paul’s priority for men in marriage is to love their wives </a:t>
            </a:r>
          </a:p>
          <a:p>
            <a:endParaRPr lang="en-GB" sz="700" dirty="0">
              <a:solidFill>
                <a:srgbClr val="FF0000"/>
              </a:solidFill>
            </a:endParaRPr>
          </a:p>
          <a:p>
            <a:endParaRPr lang="en-GB" sz="1600" b="1" dirty="0"/>
          </a:p>
          <a:p>
            <a:r>
              <a:rPr lang="en-GB" sz="4400" b="1" dirty="0"/>
              <a:t>What does it mean to love your wife?</a:t>
            </a:r>
            <a:r>
              <a:rPr lang="en-GB" sz="4000" b="1" dirty="0"/>
              <a:t> </a:t>
            </a:r>
          </a:p>
          <a:p>
            <a:endParaRPr lang="en-GB" sz="1050" b="1" dirty="0"/>
          </a:p>
          <a:p>
            <a:pPr lvl="1"/>
            <a:r>
              <a:rPr lang="en-GB" sz="4400" b="1" dirty="0">
                <a:solidFill>
                  <a:srgbClr val="3803BD"/>
                </a:solidFill>
              </a:rPr>
              <a:t>(1)  Love is unconditional (</a:t>
            </a:r>
            <a:r>
              <a:rPr lang="en-GB" sz="4400" b="1" dirty="0" err="1">
                <a:solidFill>
                  <a:srgbClr val="3803BD"/>
                </a:solidFill>
              </a:rPr>
              <a:t>Eph</a:t>
            </a:r>
            <a:r>
              <a:rPr lang="en-GB" sz="4400" b="1" dirty="0">
                <a:solidFill>
                  <a:srgbClr val="3803BD"/>
                </a:solidFill>
              </a:rPr>
              <a:t> 5:25) </a:t>
            </a:r>
          </a:p>
          <a:p>
            <a:pPr lvl="1"/>
            <a:endParaRPr lang="en-GB" sz="1200" b="1" dirty="0">
              <a:solidFill>
                <a:srgbClr val="3803BD"/>
              </a:solidFill>
            </a:endParaRPr>
          </a:p>
          <a:p>
            <a:pPr lvl="1"/>
            <a:r>
              <a:rPr lang="en-GB" sz="4400" b="1" dirty="0">
                <a:solidFill>
                  <a:srgbClr val="3803BD"/>
                </a:solidFill>
              </a:rPr>
              <a:t>(2)  Love is sacrificial (</a:t>
            </a:r>
            <a:r>
              <a:rPr lang="en-GB" sz="4400" b="1" dirty="0" err="1">
                <a:solidFill>
                  <a:srgbClr val="3803BD"/>
                </a:solidFill>
              </a:rPr>
              <a:t>Eph</a:t>
            </a:r>
            <a:r>
              <a:rPr lang="en-GB" sz="4400" b="1" dirty="0">
                <a:solidFill>
                  <a:srgbClr val="3803BD"/>
                </a:solidFill>
              </a:rPr>
              <a:t> 5:25) </a:t>
            </a:r>
          </a:p>
          <a:p>
            <a:pPr lvl="1"/>
            <a:endParaRPr lang="en-GB" sz="3200" b="1" dirty="0">
              <a:solidFill>
                <a:srgbClr val="FF0000"/>
              </a:solidFill>
            </a:endParaRPr>
          </a:p>
          <a:p>
            <a:endParaRPr lang="en-GB" sz="3200" b="1" u="sng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7745D7-FBD9-FC17-184E-DFB3C92E0ED9}"/>
              </a:ext>
            </a:extLst>
          </p:cNvPr>
          <p:cNvSpPr txBox="1"/>
          <p:nvPr/>
        </p:nvSpPr>
        <p:spPr>
          <a:xfrm>
            <a:off x="-228601" y="6865"/>
            <a:ext cx="44410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husbands </a:t>
            </a:r>
          </a:p>
          <a:p>
            <a:pPr algn="ctr"/>
            <a:r>
              <a:rPr lang="en-GB" sz="32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“love your wives”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402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0D663-3349-0798-D34C-9C2BAF89A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2FDC7FA6-718F-ACBA-CB92-0BFB2B89F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7816B1-BBBD-F7DE-95D9-114C7DE2FE33}"/>
              </a:ext>
            </a:extLst>
          </p:cNvPr>
          <p:cNvSpPr txBox="1"/>
          <p:nvPr/>
        </p:nvSpPr>
        <p:spPr>
          <a:xfrm>
            <a:off x="95251" y="1002447"/>
            <a:ext cx="1209675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/>
              <a:t>(3) Love is sanctifying or purifying (</a:t>
            </a:r>
            <a:r>
              <a:rPr lang="en-GB" sz="3800" b="1" dirty="0" err="1"/>
              <a:t>Eph</a:t>
            </a:r>
            <a:r>
              <a:rPr lang="en-GB" sz="3800" b="1" dirty="0"/>
              <a:t> 5:26-27)</a:t>
            </a:r>
          </a:p>
          <a:p>
            <a:pPr marL="742950" indent="-742950">
              <a:buAutoNum type="arabicParenBoth"/>
            </a:pPr>
            <a:endParaRPr lang="en-GB" sz="1100" b="1" dirty="0"/>
          </a:p>
          <a:p>
            <a:pPr marL="1028700" lvl="1" indent="-571500">
              <a:buAutoNum type="romanLcParenBoth"/>
            </a:pPr>
            <a:r>
              <a:rPr lang="en-GB" sz="2800" b="1" dirty="0">
                <a:solidFill>
                  <a:srgbClr val="3803BD"/>
                </a:solidFill>
              </a:rPr>
              <a:t>Husbands are to sanctify their wives as Christ does the church</a:t>
            </a:r>
          </a:p>
          <a:p>
            <a:pPr marL="1028700" lvl="1" indent="-571500">
              <a:buAutoNum type="romanLcParenBoth"/>
            </a:pPr>
            <a:r>
              <a:rPr lang="en-GB" sz="2800" b="1" dirty="0">
                <a:solidFill>
                  <a:srgbClr val="3803BD"/>
                </a:solidFill>
              </a:rPr>
              <a:t>Husbands are to sanctify primarily through the Word</a:t>
            </a:r>
          </a:p>
          <a:p>
            <a:pPr marL="1028700" lvl="1" indent="-571500">
              <a:buAutoNum type="romanLcParenBoth"/>
            </a:pPr>
            <a:r>
              <a:rPr lang="en-GB" sz="2800" b="1" dirty="0">
                <a:solidFill>
                  <a:srgbClr val="3803BD"/>
                </a:solidFill>
              </a:rPr>
              <a:t>Husbands are to sanctify by protecting wives from sin </a:t>
            </a:r>
          </a:p>
          <a:p>
            <a:pPr marL="1028700" lvl="1" indent="-571500">
              <a:buAutoNum type="romanLcParenBoth"/>
            </a:pPr>
            <a:endParaRPr lang="en-GB" sz="1100" b="1" dirty="0"/>
          </a:p>
          <a:p>
            <a:r>
              <a:rPr lang="en-GB" sz="3800" b="1" dirty="0"/>
              <a:t>(4) Love is expressed by caring for wives (</a:t>
            </a:r>
            <a:r>
              <a:rPr lang="en-GB" sz="3800" b="1" dirty="0" err="1"/>
              <a:t>Eph</a:t>
            </a:r>
            <a:r>
              <a:rPr lang="en-GB" sz="3800" b="1" dirty="0"/>
              <a:t> 5:28-30)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900" b="1" dirty="0">
              <a:solidFill>
                <a:srgbClr val="3803BD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The two are one, to attack your wife is to attack yourself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300" b="1" dirty="0">
              <a:solidFill>
                <a:srgbClr val="3803BD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Husbands are to nourish and cherish their wives</a:t>
            </a:r>
          </a:p>
          <a:p>
            <a:pPr lvl="3"/>
            <a:r>
              <a:rPr lang="en-GB" sz="2800" b="1" dirty="0">
                <a:solidFill>
                  <a:srgbClr val="FF0000"/>
                </a:solidFill>
              </a:rPr>
              <a:t>(</a:t>
            </a:r>
            <a:r>
              <a:rPr lang="en-GB" sz="2800" b="1" dirty="0" err="1">
                <a:solidFill>
                  <a:srgbClr val="FF0000"/>
                </a:solidFill>
              </a:rPr>
              <a:t>i</a:t>
            </a:r>
            <a:r>
              <a:rPr lang="en-GB" sz="2800" b="1" dirty="0">
                <a:solidFill>
                  <a:srgbClr val="FF0000"/>
                </a:solidFill>
              </a:rPr>
              <a:t>)   By God’s Word </a:t>
            </a:r>
          </a:p>
          <a:p>
            <a:pPr lvl="3"/>
            <a:r>
              <a:rPr lang="en-GB" sz="2800" b="1" dirty="0">
                <a:solidFill>
                  <a:srgbClr val="FF0000"/>
                </a:solidFill>
              </a:rPr>
              <a:t>(ii)  By listening to our wives </a:t>
            </a:r>
          </a:p>
          <a:p>
            <a:pPr lvl="3"/>
            <a:r>
              <a:rPr lang="en-GB" sz="2800" b="1" dirty="0">
                <a:solidFill>
                  <a:srgbClr val="FF0000"/>
                </a:solidFill>
              </a:rPr>
              <a:t>(iii) By helping our wives </a:t>
            </a:r>
          </a:p>
          <a:p>
            <a:pPr lvl="3"/>
            <a:r>
              <a:rPr lang="en-GB" sz="2800" b="1" dirty="0">
                <a:solidFill>
                  <a:srgbClr val="FF0000"/>
                </a:solidFill>
              </a:rPr>
              <a:t>(iv) By Forgiving our wives</a:t>
            </a:r>
          </a:p>
          <a:p>
            <a:endParaRPr lang="en-GB" sz="3200" b="1" u="sng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99A6EE-97B5-54DC-D02F-28C77BF03F07}"/>
              </a:ext>
            </a:extLst>
          </p:cNvPr>
          <p:cNvSpPr txBox="1"/>
          <p:nvPr/>
        </p:nvSpPr>
        <p:spPr>
          <a:xfrm>
            <a:off x="-159545" y="114588"/>
            <a:ext cx="4610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husbands </a:t>
            </a:r>
          </a:p>
        </p:txBody>
      </p:sp>
    </p:spTree>
    <p:extLst>
      <p:ext uri="{BB962C8B-B14F-4D97-AF65-F5344CB8AC3E}">
        <p14:creationId xmlns:p14="http://schemas.microsoft.com/office/powerpoint/2010/main" val="2158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243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33</cp:revision>
  <dcterms:created xsi:type="dcterms:W3CDTF">2024-10-11T14:11:13Z</dcterms:created>
  <dcterms:modified xsi:type="dcterms:W3CDTF">2024-11-03T09:00:49Z</dcterms:modified>
</cp:coreProperties>
</file>