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307" r:id="rId3"/>
    <p:sldId id="308" r:id="rId4"/>
    <p:sldId id="309"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3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1" d="100"/>
          <a:sy n="101" d="100"/>
        </p:scale>
        <p:origin x="348" y="1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C24539-6AB5-3B73-73B9-DAB75460F51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657C2675-D7E0-61C6-10F9-A00E9B3E79B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D11D4C75-9033-3B26-7CAB-F6A8577FA656}"/>
              </a:ext>
            </a:extLst>
          </p:cNvPr>
          <p:cNvSpPr>
            <a:spLocks noGrp="1"/>
          </p:cNvSpPr>
          <p:nvPr>
            <p:ph type="dt" sz="half" idx="10"/>
          </p:nvPr>
        </p:nvSpPr>
        <p:spPr/>
        <p:txBody>
          <a:bodyPr/>
          <a:lstStyle/>
          <a:p>
            <a:fld id="{31E01ACE-7B12-4325-A922-9E067472B817}" type="datetimeFigureOut">
              <a:rPr lang="en-GB" smtClean="0"/>
              <a:t>12/04/2026</a:t>
            </a:fld>
            <a:endParaRPr lang="en-GB"/>
          </a:p>
        </p:txBody>
      </p:sp>
      <p:sp>
        <p:nvSpPr>
          <p:cNvPr id="5" name="Footer Placeholder 4">
            <a:extLst>
              <a:ext uri="{FF2B5EF4-FFF2-40B4-BE49-F238E27FC236}">
                <a16:creationId xmlns:a16="http://schemas.microsoft.com/office/drawing/2014/main" id="{DDE2EF18-5BFF-382F-CD55-888972721AB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42B8EC2-7DE2-63FB-D5CE-D169A9E22191}"/>
              </a:ext>
            </a:extLst>
          </p:cNvPr>
          <p:cNvSpPr>
            <a:spLocks noGrp="1"/>
          </p:cNvSpPr>
          <p:nvPr>
            <p:ph type="sldNum" sz="quarter" idx="12"/>
          </p:nvPr>
        </p:nvSpPr>
        <p:spPr/>
        <p:txBody>
          <a:bodyPr/>
          <a:lstStyle/>
          <a:p>
            <a:fld id="{3F83FFAD-C263-492C-AD2F-77F3F906D64C}" type="slidenum">
              <a:rPr lang="en-GB" smtClean="0"/>
              <a:t>‹#›</a:t>
            </a:fld>
            <a:endParaRPr lang="en-GB"/>
          </a:p>
        </p:txBody>
      </p:sp>
    </p:spTree>
    <p:extLst>
      <p:ext uri="{BB962C8B-B14F-4D97-AF65-F5344CB8AC3E}">
        <p14:creationId xmlns:p14="http://schemas.microsoft.com/office/powerpoint/2010/main" val="26525647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7FFD10-24EB-7CFA-3B54-6A5A6AB72FD7}"/>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0377206-F3D1-74AE-E286-16589BFBD5B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4CF67F3-62B4-DD70-5B0F-8C2049FB4780}"/>
              </a:ext>
            </a:extLst>
          </p:cNvPr>
          <p:cNvSpPr>
            <a:spLocks noGrp="1"/>
          </p:cNvSpPr>
          <p:nvPr>
            <p:ph type="dt" sz="half" idx="10"/>
          </p:nvPr>
        </p:nvSpPr>
        <p:spPr/>
        <p:txBody>
          <a:bodyPr/>
          <a:lstStyle/>
          <a:p>
            <a:fld id="{31E01ACE-7B12-4325-A922-9E067472B817}" type="datetimeFigureOut">
              <a:rPr lang="en-GB" smtClean="0"/>
              <a:t>12/04/2026</a:t>
            </a:fld>
            <a:endParaRPr lang="en-GB"/>
          </a:p>
        </p:txBody>
      </p:sp>
      <p:sp>
        <p:nvSpPr>
          <p:cNvPr id="5" name="Footer Placeholder 4">
            <a:extLst>
              <a:ext uri="{FF2B5EF4-FFF2-40B4-BE49-F238E27FC236}">
                <a16:creationId xmlns:a16="http://schemas.microsoft.com/office/drawing/2014/main" id="{BB0081C7-4C66-1AEE-2992-94A58C93AE4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F024DAB-2F3D-46C2-8B1A-06792134419F}"/>
              </a:ext>
            </a:extLst>
          </p:cNvPr>
          <p:cNvSpPr>
            <a:spLocks noGrp="1"/>
          </p:cNvSpPr>
          <p:nvPr>
            <p:ph type="sldNum" sz="quarter" idx="12"/>
          </p:nvPr>
        </p:nvSpPr>
        <p:spPr/>
        <p:txBody>
          <a:bodyPr/>
          <a:lstStyle/>
          <a:p>
            <a:fld id="{3F83FFAD-C263-492C-AD2F-77F3F906D64C}" type="slidenum">
              <a:rPr lang="en-GB" smtClean="0"/>
              <a:t>‹#›</a:t>
            </a:fld>
            <a:endParaRPr lang="en-GB"/>
          </a:p>
        </p:txBody>
      </p:sp>
    </p:spTree>
    <p:extLst>
      <p:ext uri="{BB962C8B-B14F-4D97-AF65-F5344CB8AC3E}">
        <p14:creationId xmlns:p14="http://schemas.microsoft.com/office/powerpoint/2010/main" val="4392250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099E40C-B90D-83DF-5223-CEE2F86D19B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72B1918-4C42-3267-343D-19AB3E0F393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1BE269E-634D-ECFE-1645-C397F7A8A23A}"/>
              </a:ext>
            </a:extLst>
          </p:cNvPr>
          <p:cNvSpPr>
            <a:spLocks noGrp="1"/>
          </p:cNvSpPr>
          <p:nvPr>
            <p:ph type="dt" sz="half" idx="10"/>
          </p:nvPr>
        </p:nvSpPr>
        <p:spPr/>
        <p:txBody>
          <a:bodyPr/>
          <a:lstStyle/>
          <a:p>
            <a:fld id="{31E01ACE-7B12-4325-A922-9E067472B817}" type="datetimeFigureOut">
              <a:rPr lang="en-GB" smtClean="0"/>
              <a:t>12/04/2026</a:t>
            </a:fld>
            <a:endParaRPr lang="en-GB"/>
          </a:p>
        </p:txBody>
      </p:sp>
      <p:sp>
        <p:nvSpPr>
          <p:cNvPr id="5" name="Footer Placeholder 4">
            <a:extLst>
              <a:ext uri="{FF2B5EF4-FFF2-40B4-BE49-F238E27FC236}">
                <a16:creationId xmlns:a16="http://schemas.microsoft.com/office/drawing/2014/main" id="{9B02FD9C-563F-14ED-7290-896277099EE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20D5B6A-DDDD-3A13-C868-7479CE4411CC}"/>
              </a:ext>
            </a:extLst>
          </p:cNvPr>
          <p:cNvSpPr>
            <a:spLocks noGrp="1"/>
          </p:cNvSpPr>
          <p:nvPr>
            <p:ph type="sldNum" sz="quarter" idx="12"/>
          </p:nvPr>
        </p:nvSpPr>
        <p:spPr/>
        <p:txBody>
          <a:bodyPr/>
          <a:lstStyle/>
          <a:p>
            <a:fld id="{3F83FFAD-C263-492C-AD2F-77F3F906D64C}" type="slidenum">
              <a:rPr lang="en-GB" smtClean="0"/>
              <a:t>‹#›</a:t>
            </a:fld>
            <a:endParaRPr lang="en-GB"/>
          </a:p>
        </p:txBody>
      </p:sp>
    </p:spTree>
    <p:extLst>
      <p:ext uri="{BB962C8B-B14F-4D97-AF65-F5344CB8AC3E}">
        <p14:creationId xmlns:p14="http://schemas.microsoft.com/office/powerpoint/2010/main" val="29383337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8841A9-0840-FFF5-12DC-58D1FB3E0E9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D5F08AC-0589-D151-A25A-33D6EFAE587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93A9155-BD52-82BF-BDBD-87E8BA6F4432}"/>
              </a:ext>
            </a:extLst>
          </p:cNvPr>
          <p:cNvSpPr>
            <a:spLocks noGrp="1"/>
          </p:cNvSpPr>
          <p:nvPr>
            <p:ph type="dt" sz="half" idx="10"/>
          </p:nvPr>
        </p:nvSpPr>
        <p:spPr/>
        <p:txBody>
          <a:bodyPr/>
          <a:lstStyle/>
          <a:p>
            <a:fld id="{31E01ACE-7B12-4325-A922-9E067472B817}" type="datetimeFigureOut">
              <a:rPr lang="en-GB" smtClean="0"/>
              <a:t>12/04/2026</a:t>
            </a:fld>
            <a:endParaRPr lang="en-GB"/>
          </a:p>
        </p:txBody>
      </p:sp>
      <p:sp>
        <p:nvSpPr>
          <p:cNvPr id="5" name="Footer Placeholder 4">
            <a:extLst>
              <a:ext uri="{FF2B5EF4-FFF2-40B4-BE49-F238E27FC236}">
                <a16:creationId xmlns:a16="http://schemas.microsoft.com/office/drawing/2014/main" id="{57C049D2-5AA6-9F0E-182B-83AE133E4E0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A4E966E-F820-0DD2-88FF-262BDC1FF5EC}"/>
              </a:ext>
            </a:extLst>
          </p:cNvPr>
          <p:cNvSpPr>
            <a:spLocks noGrp="1"/>
          </p:cNvSpPr>
          <p:nvPr>
            <p:ph type="sldNum" sz="quarter" idx="12"/>
          </p:nvPr>
        </p:nvSpPr>
        <p:spPr/>
        <p:txBody>
          <a:bodyPr/>
          <a:lstStyle/>
          <a:p>
            <a:fld id="{3F83FFAD-C263-492C-AD2F-77F3F906D64C}" type="slidenum">
              <a:rPr lang="en-GB" smtClean="0"/>
              <a:t>‹#›</a:t>
            </a:fld>
            <a:endParaRPr lang="en-GB"/>
          </a:p>
        </p:txBody>
      </p:sp>
    </p:spTree>
    <p:extLst>
      <p:ext uri="{BB962C8B-B14F-4D97-AF65-F5344CB8AC3E}">
        <p14:creationId xmlns:p14="http://schemas.microsoft.com/office/powerpoint/2010/main" val="12402154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F2D5-3BFA-A38A-EAAE-9436A4409C0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0E0C4F56-8BCB-073C-DCBA-423ABB4905C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A8055C4-DB0D-7F89-CD99-9B03CE187AD5}"/>
              </a:ext>
            </a:extLst>
          </p:cNvPr>
          <p:cNvSpPr>
            <a:spLocks noGrp="1"/>
          </p:cNvSpPr>
          <p:nvPr>
            <p:ph type="dt" sz="half" idx="10"/>
          </p:nvPr>
        </p:nvSpPr>
        <p:spPr/>
        <p:txBody>
          <a:bodyPr/>
          <a:lstStyle/>
          <a:p>
            <a:fld id="{31E01ACE-7B12-4325-A922-9E067472B817}" type="datetimeFigureOut">
              <a:rPr lang="en-GB" smtClean="0"/>
              <a:t>12/04/2026</a:t>
            </a:fld>
            <a:endParaRPr lang="en-GB"/>
          </a:p>
        </p:txBody>
      </p:sp>
      <p:sp>
        <p:nvSpPr>
          <p:cNvPr id="5" name="Footer Placeholder 4">
            <a:extLst>
              <a:ext uri="{FF2B5EF4-FFF2-40B4-BE49-F238E27FC236}">
                <a16:creationId xmlns:a16="http://schemas.microsoft.com/office/drawing/2014/main" id="{C6640504-F607-3A2C-EBCD-FA2B3F18390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2EF20F3-9A40-E6C7-2299-17895D1A7B81}"/>
              </a:ext>
            </a:extLst>
          </p:cNvPr>
          <p:cNvSpPr>
            <a:spLocks noGrp="1"/>
          </p:cNvSpPr>
          <p:nvPr>
            <p:ph type="sldNum" sz="quarter" idx="12"/>
          </p:nvPr>
        </p:nvSpPr>
        <p:spPr/>
        <p:txBody>
          <a:bodyPr/>
          <a:lstStyle/>
          <a:p>
            <a:fld id="{3F83FFAD-C263-492C-AD2F-77F3F906D64C}" type="slidenum">
              <a:rPr lang="en-GB" smtClean="0"/>
              <a:t>‹#›</a:t>
            </a:fld>
            <a:endParaRPr lang="en-GB"/>
          </a:p>
        </p:txBody>
      </p:sp>
    </p:spTree>
    <p:extLst>
      <p:ext uri="{BB962C8B-B14F-4D97-AF65-F5344CB8AC3E}">
        <p14:creationId xmlns:p14="http://schemas.microsoft.com/office/powerpoint/2010/main" val="28829845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14520A-FD03-81C3-37BD-31CD2F1B4BF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6EB57DC-CDF2-D7F4-0EFA-BD54DFD8D7E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8D008CEC-4BD7-78FC-180F-5E6C36C7B61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8F988677-063C-F034-C5DC-962893C2438D}"/>
              </a:ext>
            </a:extLst>
          </p:cNvPr>
          <p:cNvSpPr>
            <a:spLocks noGrp="1"/>
          </p:cNvSpPr>
          <p:nvPr>
            <p:ph type="dt" sz="half" idx="10"/>
          </p:nvPr>
        </p:nvSpPr>
        <p:spPr/>
        <p:txBody>
          <a:bodyPr/>
          <a:lstStyle/>
          <a:p>
            <a:fld id="{31E01ACE-7B12-4325-A922-9E067472B817}" type="datetimeFigureOut">
              <a:rPr lang="en-GB" smtClean="0"/>
              <a:t>12/04/2026</a:t>
            </a:fld>
            <a:endParaRPr lang="en-GB"/>
          </a:p>
        </p:txBody>
      </p:sp>
      <p:sp>
        <p:nvSpPr>
          <p:cNvPr id="6" name="Footer Placeholder 5">
            <a:extLst>
              <a:ext uri="{FF2B5EF4-FFF2-40B4-BE49-F238E27FC236}">
                <a16:creationId xmlns:a16="http://schemas.microsoft.com/office/drawing/2014/main" id="{DA4294F5-41C1-4483-4FD6-2BE424034B4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FAC44BC-FA85-8C01-80A4-25F98A61AF58}"/>
              </a:ext>
            </a:extLst>
          </p:cNvPr>
          <p:cNvSpPr>
            <a:spLocks noGrp="1"/>
          </p:cNvSpPr>
          <p:nvPr>
            <p:ph type="sldNum" sz="quarter" idx="12"/>
          </p:nvPr>
        </p:nvSpPr>
        <p:spPr/>
        <p:txBody>
          <a:bodyPr/>
          <a:lstStyle/>
          <a:p>
            <a:fld id="{3F83FFAD-C263-492C-AD2F-77F3F906D64C}" type="slidenum">
              <a:rPr lang="en-GB" smtClean="0"/>
              <a:t>‹#›</a:t>
            </a:fld>
            <a:endParaRPr lang="en-GB"/>
          </a:p>
        </p:txBody>
      </p:sp>
    </p:spTree>
    <p:extLst>
      <p:ext uri="{BB962C8B-B14F-4D97-AF65-F5344CB8AC3E}">
        <p14:creationId xmlns:p14="http://schemas.microsoft.com/office/powerpoint/2010/main" val="16145972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D486DC-0BD4-3F30-8C79-5CC206E50BBB}"/>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5A1BFB7-FC9F-5A2C-4BF5-E224E42EADE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ED53056-E37F-C76A-5B98-27DC97BE9A1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66B40970-8AD7-0D08-5E93-91E9CDB9490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571E3E2-15E3-202F-9D14-70E539CFCC2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8E08E4A-74D7-0A18-B0BA-64C3144609A0}"/>
              </a:ext>
            </a:extLst>
          </p:cNvPr>
          <p:cNvSpPr>
            <a:spLocks noGrp="1"/>
          </p:cNvSpPr>
          <p:nvPr>
            <p:ph type="dt" sz="half" idx="10"/>
          </p:nvPr>
        </p:nvSpPr>
        <p:spPr/>
        <p:txBody>
          <a:bodyPr/>
          <a:lstStyle/>
          <a:p>
            <a:fld id="{31E01ACE-7B12-4325-A922-9E067472B817}" type="datetimeFigureOut">
              <a:rPr lang="en-GB" smtClean="0"/>
              <a:t>12/04/2026</a:t>
            </a:fld>
            <a:endParaRPr lang="en-GB"/>
          </a:p>
        </p:txBody>
      </p:sp>
      <p:sp>
        <p:nvSpPr>
          <p:cNvPr id="8" name="Footer Placeholder 7">
            <a:extLst>
              <a:ext uri="{FF2B5EF4-FFF2-40B4-BE49-F238E27FC236}">
                <a16:creationId xmlns:a16="http://schemas.microsoft.com/office/drawing/2014/main" id="{EA8E1756-E922-372A-D586-08152BD26D1A}"/>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39EE3917-5F14-3126-B39E-842B21C29806}"/>
              </a:ext>
            </a:extLst>
          </p:cNvPr>
          <p:cNvSpPr>
            <a:spLocks noGrp="1"/>
          </p:cNvSpPr>
          <p:nvPr>
            <p:ph type="sldNum" sz="quarter" idx="12"/>
          </p:nvPr>
        </p:nvSpPr>
        <p:spPr/>
        <p:txBody>
          <a:bodyPr/>
          <a:lstStyle/>
          <a:p>
            <a:fld id="{3F83FFAD-C263-492C-AD2F-77F3F906D64C}" type="slidenum">
              <a:rPr lang="en-GB" smtClean="0"/>
              <a:t>‹#›</a:t>
            </a:fld>
            <a:endParaRPr lang="en-GB"/>
          </a:p>
        </p:txBody>
      </p:sp>
    </p:spTree>
    <p:extLst>
      <p:ext uri="{BB962C8B-B14F-4D97-AF65-F5344CB8AC3E}">
        <p14:creationId xmlns:p14="http://schemas.microsoft.com/office/powerpoint/2010/main" val="11061252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837C90-865D-76C2-2078-6117870729BB}"/>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119F37A6-EC63-C975-6E91-649323A16788}"/>
              </a:ext>
            </a:extLst>
          </p:cNvPr>
          <p:cNvSpPr>
            <a:spLocks noGrp="1"/>
          </p:cNvSpPr>
          <p:nvPr>
            <p:ph type="dt" sz="half" idx="10"/>
          </p:nvPr>
        </p:nvSpPr>
        <p:spPr/>
        <p:txBody>
          <a:bodyPr/>
          <a:lstStyle/>
          <a:p>
            <a:fld id="{31E01ACE-7B12-4325-A922-9E067472B817}" type="datetimeFigureOut">
              <a:rPr lang="en-GB" smtClean="0"/>
              <a:t>12/04/2026</a:t>
            </a:fld>
            <a:endParaRPr lang="en-GB"/>
          </a:p>
        </p:txBody>
      </p:sp>
      <p:sp>
        <p:nvSpPr>
          <p:cNvPr id="4" name="Footer Placeholder 3">
            <a:extLst>
              <a:ext uri="{FF2B5EF4-FFF2-40B4-BE49-F238E27FC236}">
                <a16:creationId xmlns:a16="http://schemas.microsoft.com/office/drawing/2014/main" id="{CFE4CF67-9070-E3AB-8DC3-03CF09306FA9}"/>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47B00E53-2CF5-8216-380C-069756BBBEA9}"/>
              </a:ext>
            </a:extLst>
          </p:cNvPr>
          <p:cNvSpPr>
            <a:spLocks noGrp="1"/>
          </p:cNvSpPr>
          <p:nvPr>
            <p:ph type="sldNum" sz="quarter" idx="12"/>
          </p:nvPr>
        </p:nvSpPr>
        <p:spPr/>
        <p:txBody>
          <a:bodyPr/>
          <a:lstStyle/>
          <a:p>
            <a:fld id="{3F83FFAD-C263-492C-AD2F-77F3F906D64C}" type="slidenum">
              <a:rPr lang="en-GB" smtClean="0"/>
              <a:t>‹#›</a:t>
            </a:fld>
            <a:endParaRPr lang="en-GB"/>
          </a:p>
        </p:txBody>
      </p:sp>
    </p:spTree>
    <p:extLst>
      <p:ext uri="{BB962C8B-B14F-4D97-AF65-F5344CB8AC3E}">
        <p14:creationId xmlns:p14="http://schemas.microsoft.com/office/powerpoint/2010/main" val="35022005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F475D62-4DFF-FA6A-26D9-A7195A30D0BF}"/>
              </a:ext>
            </a:extLst>
          </p:cNvPr>
          <p:cNvSpPr>
            <a:spLocks noGrp="1"/>
          </p:cNvSpPr>
          <p:nvPr>
            <p:ph type="dt" sz="half" idx="10"/>
          </p:nvPr>
        </p:nvSpPr>
        <p:spPr/>
        <p:txBody>
          <a:bodyPr/>
          <a:lstStyle/>
          <a:p>
            <a:fld id="{31E01ACE-7B12-4325-A922-9E067472B817}" type="datetimeFigureOut">
              <a:rPr lang="en-GB" smtClean="0"/>
              <a:t>12/04/2026</a:t>
            </a:fld>
            <a:endParaRPr lang="en-GB"/>
          </a:p>
        </p:txBody>
      </p:sp>
      <p:sp>
        <p:nvSpPr>
          <p:cNvPr id="3" name="Footer Placeholder 2">
            <a:extLst>
              <a:ext uri="{FF2B5EF4-FFF2-40B4-BE49-F238E27FC236}">
                <a16:creationId xmlns:a16="http://schemas.microsoft.com/office/drawing/2014/main" id="{0ECEABAD-3E15-8133-DE53-9AA87AD4E6C7}"/>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0D18F549-37C0-BB61-A1FE-CDA844C60D65}"/>
              </a:ext>
            </a:extLst>
          </p:cNvPr>
          <p:cNvSpPr>
            <a:spLocks noGrp="1"/>
          </p:cNvSpPr>
          <p:nvPr>
            <p:ph type="sldNum" sz="quarter" idx="12"/>
          </p:nvPr>
        </p:nvSpPr>
        <p:spPr/>
        <p:txBody>
          <a:bodyPr/>
          <a:lstStyle/>
          <a:p>
            <a:fld id="{3F83FFAD-C263-492C-AD2F-77F3F906D64C}" type="slidenum">
              <a:rPr lang="en-GB" smtClean="0"/>
              <a:t>‹#›</a:t>
            </a:fld>
            <a:endParaRPr lang="en-GB"/>
          </a:p>
        </p:txBody>
      </p:sp>
    </p:spTree>
    <p:extLst>
      <p:ext uri="{BB962C8B-B14F-4D97-AF65-F5344CB8AC3E}">
        <p14:creationId xmlns:p14="http://schemas.microsoft.com/office/powerpoint/2010/main" val="4951597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FB51EC-F831-D514-AEFE-750A661AF3E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D26A4459-38A6-7502-E069-2280C15BE2F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BAA7C4FE-9B87-E346-47F4-3096B8518BD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55F5843-3F99-55FE-786C-42D3CD2FEBA2}"/>
              </a:ext>
            </a:extLst>
          </p:cNvPr>
          <p:cNvSpPr>
            <a:spLocks noGrp="1"/>
          </p:cNvSpPr>
          <p:nvPr>
            <p:ph type="dt" sz="half" idx="10"/>
          </p:nvPr>
        </p:nvSpPr>
        <p:spPr/>
        <p:txBody>
          <a:bodyPr/>
          <a:lstStyle/>
          <a:p>
            <a:fld id="{31E01ACE-7B12-4325-A922-9E067472B817}" type="datetimeFigureOut">
              <a:rPr lang="en-GB" smtClean="0"/>
              <a:t>12/04/2026</a:t>
            </a:fld>
            <a:endParaRPr lang="en-GB"/>
          </a:p>
        </p:txBody>
      </p:sp>
      <p:sp>
        <p:nvSpPr>
          <p:cNvPr id="6" name="Footer Placeholder 5">
            <a:extLst>
              <a:ext uri="{FF2B5EF4-FFF2-40B4-BE49-F238E27FC236}">
                <a16:creationId xmlns:a16="http://schemas.microsoft.com/office/drawing/2014/main" id="{0DD4C8A0-30A1-B8B9-6F19-664A96ABF01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4CECB9F-983B-60B9-D147-45B728680721}"/>
              </a:ext>
            </a:extLst>
          </p:cNvPr>
          <p:cNvSpPr>
            <a:spLocks noGrp="1"/>
          </p:cNvSpPr>
          <p:nvPr>
            <p:ph type="sldNum" sz="quarter" idx="12"/>
          </p:nvPr>
        </p:nvSpPr>
        <p:spPr/>
        <p:txBody>
          <a:bodyPr/>
          <a:lstStyle/>
          <a:p>
            <a:fld id="{3F83FFAD-C263-492C-AD2F-77F3F906D64C}" type="slidenum">
              <a:rPr lang="en-GB" smtClean="0"/>
              <a:t>‹#›</a:t>
            </a:fld>
            <a:endParaRPr lang="en-GB"/>
          </a:p>
        </p:txBody>
      </p:sp>
    </p:spTree>
    <p:extLst>
      <p:ext uri="{BB962C8B-B14F-4D97-AF65-F5344CB8AC3E}">
        <p14:creationId xmlns:p14="http://schemas.microsoft.com/office/powerpoint/2010/main" val="5678239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F719B4-B304-4191-9424-8A7A1C4042B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1821A769-2021-37AE-BE84-A42DDE33BAC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AB1DA13D-2AAB-3D8A-ADC0-872F7D427C9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610F74B-2574-8F26-0FEF-4345726FEEE6}"/>
              </a:ext>
            </a:extLst>
          </p:cNvPr>
          <p:cNvSpPr>
            <a:spLocks noGrp="1"/>
          </p:cNvSpPr>
          <p:nvPr>
            <p:ph type="dt" sz="half" idx="10"/>
          </p:nvPr>
        </p:nvSpPr>
        <p:spPr/>
        <p:txBody>
          <a:bodyPr/>
          <a:lstStyle/>
          <a:p>
            <a:fld id="{31E01ACE-7B12-4325-A922-9E067472B817}" type="datetimeFigureOut">
              <a:rPr lang="en-GB" smtClean="0"/>
              <a:t>12/04/2026</a:t>
            </a:fld>
            <a:endParaRPr lang="en-GB"/>
          </a:p>
        </p:txBody>
      </p:sp>
      <p:sp>
        <p:nvSpPr>
          <p:cNvPr id="6" name="Footer Placeholder 5">
            <a:extLst>
              <a:ext uri="{FF2B5EF4-FFF2-40B4-BE49-F238E27FC236}">
                <a16:creationId xmlns:a16="http://schemas.microsoft.com/office/drawing/2014/main" id="{F88B40F5-524B-FAD6-B97D-61CA29E0A48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C9B9E86-7CCA-39AD-B0BB-3BD941DAEB2F}"/>
              </a:ext>
            </a:extLst>
          </p:cNvPr>
          <p:cNvSpPr>
            <a:spLocks noGrp="1"/>
          </p:cNvSpPr>
          <p:nvPr>
            <p:ph type="sldNum" sz="quarter" idx="12"/>
          </p:nvPr>
        </p:nvSpPr>
        <p:spPr/>
        <p:txBody>
          <a:bodyPr/>
          <a:lstStyle/>
          <a:p>
            <a:fld id="{3F83FFAD-C263-492C-AD2F-77F3F906D64C}" type="slidenum">
              <a:rPr lang="en-GB" smtClean="0"/>
              <a:t>‹#›</a:t>
            </a:fld>
            <a:endParaRPr lang="en-GB"/>
          </a:p>
        </p:txBody>
      </p:sp>
    </p:spTree>
    <p:extLst>
      <p:ext uri="{BB962C8B-B14F-4D97-AF65-F5344CB8AC3E}">
        <p14:creationId xmlns:p14="http://schemas.microsoft.com/office/powerpoint/2010/main" val="7961326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AD197A7-382E-D631-F793-CE0C4459E0D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2E8C05D-CE4A-6975-97DB-607038FB93E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681421E-9F68-01BC-4D3B-5D3D8EE5B21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1E01ACE-7B12-4325-A922-9E067472B817}" type="datetimeFigureOut">
              <a:rPr lang="en-GB" smtClean="0"/>
              <a:t>12/04/2026</a:t>
            </a:fld>
            <a:endParaRPr lang="en-GB"/>
          </a:p>
        </p:txBody>
      </p:sp>
      <p:sp>
        <p:nvSpPr>
          <p:cNvPr id="5" name="Footer Placeholder 4">
            <a:extLst>
              <a:ext uri="{FF2B5EF4-FFF2-40B4-BE49-F238E27FC236}">
                <a16:creationId xmlns:a16="http://schemas.microsoft.com/office/drawing/2014/main" id="{85C44129-1BD8-8ECA-2D0C-6AD88995055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83F49698-C478-078D-4608-7429694655B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F83FFAD-C263-492C-AD2F-77F3F906D64C}" type="slidenum">
              <a:rPr lang="en-GB" smtClean="0"/>
              <a:t>‹#›</a:t>
            </a:fld>
            <a:endParaRPr lang="en-GB"/>
          </a:p>
        </p:txBody>
      </p:sp>
    </p:spTree>
    <p:extLst>
      <p:ext uri="{BB962C8B-B14F-4D97-AF65-F5344CB8AC3E}">
        <p14:creationId xmlns:p14="http://schemas.microsoft.com/office/powerpoint/2010/main" val="23359986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integrishealth.org/resources/on-your-health/2020/january/how-the-microbiome-diet-can-impact-more-than-your-weight" TargetMode="External"/><Relationship Id="rId3" Type="http://schemas.openxmlformats.org/officeDocument/2006/relationships/hyperlink" Target="https://www.apa.org/monitor/2012/09/gut-feeling" TargetMode="External"/><Relationship Id="rId7" Type="http://schemas.openxmlformats.org/officeDocument/2006/relationships/hyperlink" Target="https://www.sciencedaily.com/releases/2006/07/060718073307.htm" TargetMode="Externa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hyperlink" Target="https://www.acs.org/content/acs/en/pressroom/newsreleases/2011/may/the-skinny-on-how-shed-skin-reduces-indoor-air-pollution.html" TargetMode="External"/><Relationship Id="rId11" Type="http://schemas.openxmlformats.org/officeDocument/2006/relationships/hyperlink" Target="https://www.nature.com/articles/nn.4458.epdf" TargetMode="External"/><Relationship Id="rId5" Type="http://schemas.openxmlformats.org/officeDocument/2006/relationships/hyperlink" Target="https://www.sciencedaily.com/releases/2016/11/161129114910.htm" TargetMode="External"/><Relationship Id="rId10" Type="http://schemas.openxmlformats.org/officeDocument/2006/relationships/hyperlink" Target="https://www.health.harvard.edu/heart-health/tuning-in-how-music-may-affect-your-heart" TargetMode="External"/><Relationship Id="rId4" Type="http://schemas.openxmlformats.org/officeDocument/2006/relationships/hyperlink" Target="https://my.clevelandclinic.org/health/articles/17059-how-does-blood-flow-through-your-body" TargetMode="External"/><Relationship Id="rId9" Type="http://schemas.openxmlformats.org/officeDocument/2006/relationships/hyperlink" Target="https://integrishealth.org/resources/on-your-health/2020/october/lifestyle-changes-to-decrease-your-risk-of-stroke"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Emmanuel Church Handsworth">
            <a:extLst>
              <a:ext uri="{FF2B5EF4-FFF2-40B4-BE49-F238E27FC236}">
                <a16:creationId xmlns:a16="http://schemas.microsoft.com/office/drawing/2014/main" id="{8CA6655C-CC30-44EF-B1DD-EC07CE3CD43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76612" y="201529"/>
            <a:ext cx="3438775" cy="693146"/>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927A2A4F-90F0-F3E0-60B5-8AF43E5A30FB}"/>
              </a:ext>
            </a:extLst>
          </p:cNvPr>
          <p:cNvSpPr txBox="1"/>
          <p:nvPr/>
        </p:nvSpPr>
        <p:spPr>
          <a:xfrm>
            <a:off x="2290353" y="2413337"/>
            <a:ext cx="7611291" cy="1692771"/>
          </a:xfrm>
          <a:prstGeom prst="rect">
            <a:avLst/>
          </a:prstGeom>
          <a:noFill/>
        </p:spPr>
        <p:txBody>
          <a:bodyPr wrap="square" rtlCol="0">
            <a:spAutoFit/>
          </a:bodyPr>
          <a:lstStyle/>
          <a:p>
            <a:pPr algn="ctr"/>
            <a:r>
              <a:rPr lang="en-GB" sz="4400" b="1" dirty="0"/>
              <a:t>Bible Reading </a:t>
            </a:r>
          </a:p>
          <a:p>
            <a:pPr algn="ctr"/>
            <a:r>
              <a:rPr lang="en-GB" sz="6000" dirty="0"/>
              <a:t>Isaiah 6:1-7</a:t>
            </a:r>
            <a:endParaRPr lang="en-GB" sz="5400" dirty="0"/>
          </a:p>
        </p:txBody>
      </p:sp>
      <p:sp>
        <p:nvSpPr>
          <p:cNvPr id="2" name="Rectangle 1">
            <a:extLst>
              <a:ext uri="{FF2B5EF4-FFF2-40B4-BE49-F238E27FC236}">
                <a16:creationId xmlns:a16="http://schemas.microsoft.com/office/drawing/2014/main" id="{C4EB8C10-4A38-8A34-0B1F-472C7A6B07A4}"/>
              </a:ext>
            </a:extLst>
          </p:cNvPr>
          <p:cNvSpPr>
            <a:spLocks noChangeArrowheads="1"/>
          </p:cNvSpPr>
          <p:nvPr/>
        </p:nvSpPr>
        <p:spPr bwMode="auto">
          <a:xfrm>
            <a:off x="489857" y="11139377"/>
            <a:ext cx="90408981" cy="36756155"/>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126960" rIns="0" bIns="6348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3000" b="1" i="0" u="none" strike="noStrike" cap="none" normalizeH="0" baseline="0" dirty="0">
                <a:ln>
                  <a:noFill/>
                </a:ln>
                <a:solidFill>
                  <a:srgbClr val="262626"/>
                </a:solidFill>
                <a:effectLst/>
                <a:latin typeface="usual"/>
              </a:rPr>
              <a:t>Mind-Blowing Facts About the Human Body You Never Knew</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262626"/>
                </a:solidFill>
                <a:effectLst/>
                <a:latin typeface="usual"/>
              </a:rPr>
              <a:t>Your body is amazing. No, really! The human body is a complex structure of interconnected systems and vital organs that work day in and day out to fulfill the functions necessary for everyday living. For example, in order to eat, your mouth, esophagus, stomach, liver, pancreas, and intestines must work together in sync to break down and digest what you eat while extracting the nutrients necessary to keep you healthy. </a:t>
            </a:r>
            <a:endParaRPr kumimoji="0" lang="en-US" altLang="en-US" sz="11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262626"/>
                </a:solidFill>
                <a:effectLst/>
                <a:latin typeface="usual"/>
              </a:rPr>
              <a:t>While most of us understand the basic bodily functions that keep us going, you might not be aware of some of the more incredible functions your body carries out. We've gathered up seven facts about the human body and some of its crazier processes that might blow your mind. </a:t>
            </a:r>
            <a:endParaRPr kumimoji="0" lang="en-US" altLang="en-US" sz="3600" b="0" i="0" u="none" strike="noStrike" cap="none" normalizeH="0" baseline="0" dirty="0">
              <a:ln>
                <a:noFill/>
              </a:ln>
              <a:solidFill>
                <a:srgbClr val="262626"/>
              </a:solidFill>
              <a:effectLst/>
              <a:latin typeface="usual"/>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3600" b="0" i="0" u="none" strike="noStrike" cap="none" normalizeH="0" baseline="0" dirty="0">
                <a:ln>
                  <a:noFill/>
                </a:ln>
                <a:solidFill>
                  <a:srgbClr val="262626"/>
                </a:solidFill>
                <a:effectLst/>
                <a:latin typeface="usual"/>
              </a:rPr>
              <a:t>Fact No. 1: Your gut is the only organ with its own independent nervous system.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262626"/>
                </a:solidFill>
                <a:effectLst/>
                <a:latin typeface="usual"/>
              </a:rPr>
              <a:t>Your gastrointestinal system (commonly called your gut), which is made up of your stomach, pancreas, liver, gallbladder, small intestine, colon and rectum, is often referred to as the "</a:t>
            </a:r>
            <a:r>
              <a:rPr kumimoji="0" lang="en-US" altLang="en-US" sz="2000" b="0" i="0" u="none" strike="noStrike" cap="none" normalizeH="0" baseline="0" dirty="0">
                <a:ln>
                  <a:noFill/>
                </a:ln>
                <a:solidFill>
                  <a:srgbClr val="148069"/>
                </a:solidFill>
                <a:effectLst/>
                <a:latin typeface="usual"/>
                <a:hlinkClick r:id="rId3"/>
              </a:rPr>
              <a:t>second brain</a:t>
            </a:r>
            <a:r>
              <a:rPr kumimoji="0" lang="en-US" altLang="en-US" sz="2000" b="0" i="0" u="none" strike="noStrike" cap="none" normalizeH="0" baseline="0" dirty="0">
                <a:ln>
                  <a:noFill/>
                </a:ln>
                <a:solidFill>
                  <a:srgbClr val="262626"/>
                </a:solidFill>
                <a:effectLst/>
                <a:latin typeface="usual"/>
              </a:rPr>
              <a:t>." It's the only organ with its own independent nervous system, comprising 100 million neurons embedded in the gut wall. Think of neurons as the messengers of your nervous system. They transmit information to nerve cells, muscles and gland cells throughout your body.   </a:t>
            </a:r>
            <a:endParaRPr kumimoji="0" lang="en-US" altLang="en-US" sz="11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262626"/>
                </a:solidFill>
                <a:effectLst/>
                <a:latin typeface="usual"/>
              </a:rPr>
              <a:t>This "second brain" is so robust that it can continue to function even when the primary neural connection between your gastrointestinal system and the brain (called the </a:t>
            </a:r>
            <a:r>
              <a:rPr kumimoji="0" lang="en-US" altLang="en-US" sz="2000" b="0" i="0" u="none" strike="noStrike" cap="none" normalizeH="0" baseline="0" dirty="0" err="1">
                <a:ln>
                  <a:noFill/>
                </a:ln>
                <a:solidFill>
                  <a:srgbClr val="262626"/>
                </a:solidFill>
                <a:effectLst/>
                <a:latin typeface="usual"/>
              </a:rPr>
              <a:t>vagus</a:t>
            </a:r>
            <a:r>
              <a:rPr kumimoji="0" lang="en-US" altLang="en-US" sz="2000" b="0" i="0" u="none" strike="noStrike" cap="none" normalizeH="0" baseline="0" dirty="0">
                <a:ln>
                  <a:noFill/>
                </a:ln>
                <a:solidFill>
                  <a:srgbClr val="262626"/>
                </a:solidFill>
                <a:effectLst/>
                <a:latin typeface="usual"/>
              </a:rPr>
              <a:t> nerve) is severed. This means that even though your brain wouldn't be able to communicate with your gut, neurons in your gut wall would still be able to transmit the information necessary for your digestive tract to function on its own. </a:t>
            </a:r>
            <a:endParaRPr kumimoji="0" lang="en-US" altLang="en-US" sz="3600" b="0" i="0" u="none" strike="noStrike" cap="none" normalizeH="0" baseline="0" dirty="0">
              <a:ln>
                <a:noFill/>
              </a:ln>
              <a:solidFill>
                <a:srgbClr val="262626"/>
              </a:solidFill>
              <a:effectLst/>
              <a:latin typeface="usual"/>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3600" b="0" i="0" u="none" strike="noStrike" cap="none" normalizeH="0" baseline="0" dirty="0">
                <a:ln>
                  <a:noFill/>
                </a:ln>
                <a:solidFill>
                  <a:srgbClr val="262626"/>
                </a:solidFill>
                <a:effectLst/>
                <a:latin typeface="usual"/>
              </a:rPr>
              <a:t>Fact No. 2: Your veins, capillaries and arteries would stretch for more than 60,000 miles if laid out flat.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262626"/>
                </a:solidFill>
                <a:effectLst/>
                <a:latin typeface="usual"/>
              </a:rPr>
              <a:t>When your heart beats, it pumps blood through your </a:t>
            </a:r>
            <a:r>
              <a:rPr kumimoji="0" lang="en-US" altLang="en-US" sz="2000" b="0" i="0" u="none" strike="noStrike" cap="none" normalizeH="0" baseline="0" dirty="0">
                <a:ln>
                  <a:noFill/>
                </a:ln>
                <a:solidFill>
                  <a:srgbClr val="148069"/>
                </a:solidFill>
                <a:effectLst/>
                <a:latin typeface="usual"/>
                <a:hlinkClick r:id="rId4"/>
              </a:rPr>
              <a:t>circulatory system</a:t>
            </a:r>
            <a:r>
              <a:rPr kumimoji="0" lang="en-US" altLang="en-US" sz="2000" b="0" i="0" u="none" strike="noStrike" cap="none" normalizeH="0" baseline="0" dirty="0">
                <a:ln>
                  <a:noFill/>
                </a:ln>
                <a:solidFill>
                  <a:srgbClr val="262626"/>
                </a:solidFill>
                <a:effectLst/>
                <a:latin typeface="usual"/>
              </a:rPr>
              <a:t> made up of blood vessels called arteries, capillaries and veins. These blood vessels carry blood to every part of your body: Arteries carry oxygenated blood away from the heart; veins carry blood back to the heart and capillaries connect them together. </a:t>
            </a:r>
            <a:endParaRPr kumimoji="0" lang="en-US" altLang="en-US" sz="11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262626"/>
                </a:solidFill>
                <a:effectLst/>
                <a:latin typeface="usual"/>
              </a:rPr>
              <a:t>If you were to lay out the vast network of blood vessels from an average child end to end, they would stretch for over 60,000 miles! In an average adult, they would stretch for almost 100,000 miles! Your capillaries, which are your smallest blood vessels (measuring only 5 micrometers in diameter), would make up nearly 80 percent of this length. </a:t>
            </a:r>
            <a:endParaRPr kumimoji="0" lang="en-US" altLang="en-US" sz="11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262626"/>
                </a:solidFill>
                <a:effectLst/>
                <a:latin typeface="usual"/>
              </a:rPr>
              <a:t>In comparison, the Earth's circumference is approximately 25,000 miles. This means the blood vessels from just one person could stretch around the Earth many times!</a:t>
            </a:r>
            <a:endParaRPr kumimoji="0" lang="en-US" altLang="en-US" sz="3600" b="0" i="0" u="none" strike="noStrike" cap="none" normalizeH="0" baseline="0" dirty="0">
              <a:ln>
                <a:noFill/>
              </a:ln>
              <a:solidFill>
                <a:srgbClr val="262626"/>
              </a:solidFill>
              <a:effectLst/>
              <a:latin typeface="usual"/>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3600" b="0" i="0" u="none" strike="noStrike" cap="none" normalizeH="0" baseline="0" dirty="0">
                <a:ln>
                  <a:noFill/>
                </a:ln>
                <a:solidFill>
                  <a:srgbClr val="262626"/>
                </a:solidFill>
                <a:effectLst/>
                <a:latin typeface="usual"/>
              </a:rPr>
              <a:t>Fact No. 3: You lose 200 million skin cells every hour, and these dead skin cells can actually decrease air pollution.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262626"/>
                </a:solidFill>
                <a:effectLst/>
                <a:latin typeface="usual"/>
              </a:rPr>
              <a:t>Your skin grows fast. Like really fast. During a 24-hour period, you can lose up to 5 billion skin cells (that's nine zeros!) — about </a:t>
            </a:r>
            <a:r>
              <a:rPr kumimoji="0" lang="en-US" altLang="en-US" sz="2000" b="0" i="0" u="none" strike="noStrike" cap="none" normalizeH="0" baseline="0" dirty="0">
                <a:ln>
                  <a:noFill/>
                </a:ln>
                <a:solidFill>
                  <a:srgbClr val="148069"/>
                </a:solidFill>
                <a:effectLst/>
                <a:latin typeface="usual"/>
                <a:hlinkClick r:id="rId5"/>
              </a:rPr>
              <a:t>200 million every hour</a:t>
            </a:r>
            <a:r>
              <a:rPr kumimoji="0" lang="en-US" altLang="en-US" sz="2000" b="0" i="0" u="none" strike="noStrike" cap="none" normalizeH="0" baseline="0" dirty="0">
                <a:ln>
                  <a:noFill/>
                </a:ln>
                <a:solidFill>
                  <a:srgbClr val="262626"/>
                </a:solidFill>
                <a:effectLst/>
                <a:latin typeface="usual"/>
              </a:rPr>
              <a:t>. Your epidermis (the top layer of your skin) is continuously working to replace these lost skin cells with new ones. In fact, 95 percent of the cells in your epidermis work to make these new skin cells. The other 5 percent produce melanin, which gives skin its color. </a:t>
            </a:r>
            <a:endParaRPr kumimoji="0" lang="en-US" altLang="en-US" sz="11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262626"/>
                </a:solidFill>
                <a:effectLst/>
                <a:latin typeface="usual"/>
              </a:rPr>
              <a:t>According to the </a:t>
            </a:r>
            <a:r>
              <a:rPr kumimoji="0" lang="en-US" altLang="en-US" sz="2000" b="0" i="0" u="none" strike="noStrike" cap="none" normalizeH="0" baseline="0" dirty="0">
                <a:ln>
                  <a:noFill/>
                </a:ln>
                <a:solidFill>
                  <a:srgbClr val="148069"/>
                </a:solidFill>
                <a:effectLst/>
                <a:latin typeface="usual"/>
                <a:hlinkClick r:id="rId6"/>
              </a:rPr>
              <a:t>American Chemical Society</a:t>
            </a:r>
            <a:r>
              <a:rPr kumimoji="0" lang="en-US" altLang="en-US" sz="2000" b="0" i="0" u="none" strike="noStrike" cap="none" normalizeH="0" baseline="0" dirty="0">
                <a:ln>
                  <a:noFill/>
                </a:ln>
                <a:solidFill>
                  <a:srgbClr val="262626"/>
                </a:solidFill>
                <a:effectLst/>
                <a:latin typeface="usual"/>
              </a:rPr>
              <a:t>, these dead skin cells are a significant contributor to house dust and can be beneficial. As your dead skin cells fall off and collect around your home and office, they're also taking with them skin oils such as cholesterol and squalene. Studies have shown that squalene can reduce levels of ozone – a harmful pollutant that can irritate your eyes, nose and throat and exacerbate asthma symptoms. In fact, the squalene in settled dust can reduce ozone in indoor spaces, reducing indoor pollution levels by up to 15 percent. </a:t>
            </a:r>
            <a:endParaRPr kumimoji="0" lang="en-US" altLang="en-US" sz="11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262626"/>
                </a:solidFill>
                <a:effectLst/>
                <a:latin typeface="usual"/>
              </a:rPr>
              <a:t>Bonus fact: Have you ever wondered how we can lose so many skin cells each day without a break occurring in your skin's protective barrier? You're not alone! A </a:t>
            </a:r>
            <a:r>
              <a:rPr kumimoji="0" lang="en-US" altLang="en-US" sz="2000" b="0" i="0" u="none" strike="noStrike" cap="none" normalizeH="0" baseline="0" dirty="0">
                <a:ln>
                  <a:noFill/>
                </a:ln>
                <a:solidFill>
                  <a:srgbClr val="148069"/>
                </a:solidFill>
                <a:effectLst/>
                <a:latin typeface="usual"/>
                <a:hlinkClick r:id="rId5"/>
              </a:rPr>
              <a:t>study conducted at the Imperial College London</a:t>
            </a:r>
            <a:r>
              <a:rPr kumimoji="0" lang="en-US" altLang="en-US" sz="2000" b="0" i="0" u="none" strike="noStrike" cap="none" normalizeH="0" baseline="0" dirty="0">
                <a:ln>
                  <a:noFill/>
                </a:ln>
                <a:solidFill>
                  <a:srgbClr val="262626"/>
                </a:solidFill>
                <a:effectLst/>
                <a:latin typeface="usual"/>
              </a:rPr>
              <a:t> in 2016 discovered that our skin cells can maintain a protective barrier thanks to their unique tetrakaidecahedron shape – a 14-sided, 3D shape made from six rectangular and eight hexagonal sides. This shape allows skin cells to form a tight bond with other skin cells around them. The study also discovered that epidermal cells create a protein that acts as temporary glue, binding cells together in what are called "tight junctions." The unique cell shape and this "glue" allow your skin to keep its integrity despite being thi</a:t>
            </a:r>
            <a:r>
              <a:rPr kumimoji="0" lang="en-US" altLang="en-US" sz="1200" b="0" i="0" u="none" strike="noStrike" cap="none" normalizeH="0" baseline="0" dirty="0">
                <a:ln>
                  <a:noFill/>
                </a:ln>
                <a:solidFill>
                  <a:srgbClr val="262626"/>
                </a:solidFill>
                <a:effectLst/>
                <a:latin typeface="usual"/>
              </a:rPr>
              <a:t>n. </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1400" b="0" i="0" u="none" strike="noStrike" cap="none" normalizeH="0" baseline="0" dirty="0">
                <a:ln>
                  <a:noFill/>
                </a:ln>
                <a:solidFill>
                  <a:srgbClr val="262626"/>
                </a:solidFill>
                <a:effectLst/>
                <a:latin typeface="usual"/>
              </a:rPr>
              <a:t>    </a:t>
            </a:r>
            <a:endParaRPr kumimoji="0" lang="en-US" altLang="en-US" sz="4000" b="0" i="0" u="none" strike="noStrike" cap="none" normalizeH="0" baseline="0" dirty="0">
              <a:ln>
                <a:noFill/>
              </a:ln>
              <a:solidFill>
                <a:srgbClr val="262626"/>
              </a:solidFill>
              <a:effectLst/>
              <a:latin typeface="usual"/>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4000" b="0" i="0" u="none" strike="noStrike" cap="none" normalizeH="0" baseline="0" dirty="0">
                <a:ln>
                  <a:noFill/>
                </a:ln>
                <a:solidFill>
                  <a:srgbClr val="262626"/>
                </a:solidFill>
                <a:effectLst/>
                <a:latin typeface="usual"/>
              </a:rPr>
              <a:t>Fact No. 4: Your cornea is unique in that it has no blood vessels.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a:ln>
                  <a:noFill/>
                </a:ln>
                <a:solidFill>
                  <a:srgbClr val="262626"/>
                </a:solidFill>
                <a:effectLst/>
                <a:latin typeface="usual"/>
              </a:rPr>
              <a:t>Your cornea is the transparent part of your eye that covers the pupil (the opening at the center of your eye), the iris (the colored part of your eye) and the anterior chamber (the fluid-filled inside of your eye). The cornea's transparent nature allows light to pass onto the retina and then to the brain to process what you're seeing. What's interesting is that the only reason your cornea is transparent is that it's only one of two tissues in your body – the other being cartilage – that is entirely free of blood vessels! </a:t>
            </a:r>
            <a:endParaRPr kumimoji="0" lang="en-US" altLang="en-US" sz="12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a:ln>
                  <a:noFill/>
                </a:ln>
                <a:solidFill>
                  <a:srgbClr val="262626"/>
                </a:solidFill>
                <a:effectLst/>
                <a:latin typeface="usual"/>
              </a:rPr>
              <a:t>Scientists have known for a while the cornea is transparent and free of blood vessels, but they could never explain why until 2006. Researchers at the </a:t>
            </a:r>
            <a:r>
              <a:rPr kumimoji="0" lang="en-US" altLang="en-US" sz="2400" b="0" i="0" u="none" strike="noStrike" cap="none" normalizeH="0" baseline="0" dirty="0">
                <a:ln>
                  <a:noFill/>
                </a:ln>
                <a:solidFill>
                  <a:srgbClr val="148069"/>
                </a:solidFill>
                <a:effectLst/>
                <a:latin typeface="usual"/>
                <a:hlinkClick r:id="rId7"/>
              </a:rPr>
              <a:t>Harvard Department of Ophthalmology's Schepens Eye Research Institute and the Massachusetts Eye and Ear Infirmary</a:t>
            </a:r>
            <a:r>
              <a:rPr kumimoji="0" lang="en-US" altLang="en-US" sz="2400" b="0" i="0" u="none" strike="noStrike" cap="none" normalizeH="0" baseline="0" dirty="0">
                <a:ln>
                  <a:noFill/>
                </a:ln>
                <a:solidFill>
                  <a:srgbClr val="262626"/>
                </a:solidFill>
                <a:effectLst/>
                <a:latin typeface="usual"/>
              </a:rPr>
              <a:t> discovered the unique phenomenon that allows the cornea to be free of blood vessels is tied to the presence of large amounts of a protein called VEGFR-3. </a:t>
            </a:r>
            <a:endParaRPr kumimoji="0" lang="en-US" altLang="en-US" sz="12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a:ln>
                  <a:noFill/>
                </a:ln>
                <a:solidFill>
                  <a:srgbClr val="262626"/>
                </a:solidFill>
                <a:effectLst/>
                <a:latin typeface="usual"/>
              </a:rPr>
              <a:t>This protein can halt angiogenesis, or the growth of blood vessels. Without these large amounts of VEGFR-3, our vision would be significantly impaired. For instance, when the cornea is clouded by injury, infection or abnormal blood vessel growth, your vision can be severely impacted, and blindness can occur. This discovery is promising for researchers looking to prevent and cure blinding eye diseases and illnesses, such as cancer, because the introduction of the protein can be used therapeutically in other tissues. </a:t>
            </a:r>
            <a:endParaRPr kumimoji="0" lang="en-US" altLang="en-US" sz="4000" b="0" i="0" u="none" strike="noStrike" cap="none" normalizeH="0" baseline="0" dirty="0">
              <a:ln>
                <a:noFill/>
              </a:ln>
              <a:solidFill>
                <a:srgbClr val="262626"/>
              </a:solidFill>
              <a:effectLst/>
              <a:latin typeface="usual"/>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4000" b="0" i="0" u="none" strike="noStrike" cap="none" normalizeH="0" baseline="0" dirty="0">
                <a:ln>
                  <a:noFill/>
                </a:ln>
                <a:solidFill>
                  <a:srgbClr val="262626"/>
                </a:solidFill>
                <a:effectLst/>
                <a:latin typeface="usual"/>
              </a:rPr>
              <a:t>Fact No. 5: Bacteria in your gut can influence your mood.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a:ln>
                  <a:noFill/>
                </a:ln>
                <a:solidFill>
                  <a:srgbClr val="262626"/>
                </a:solidFill>
                <a:effectLst/>
                <a:latin typeface="usual"/>
              </a:rPr>
              <a:t>We already mentioned your gut can do some pretty amazing things, but did you know it can also impact your mental health? You have an immense number of bacteria in your gut that are collectively referred to as your </a:t>
            </a:r>
            <a:r>
              <a:rPr kumimoji="0" lang="en-US" altLang="en-US" sz="2400" b="0" i="0" u="none" strike="noStrike" cap="none" normalizeH="0" baseline="0" dirty="0">
                <a:ln>
                  <a:noFill/>
                </a:ln>
                <a:solidFill>
                  <a:srgbClr val="148069"/>
                </a:solidFill>
                <a:effectLst/>
                <a:latin typeface="usual"/>
                <a:hlinkClick r:id="rId8"/>
              </a:rPr>
              <a:t>microbiome</a:t>
            </a:r>
            <a:r>
              <a:rPr kumimoji="0" lang="en-US" altLang="en-US" sz="2400" b="0" i="0" u="none" strike="noStrike" cap="none" normalizeH="0" baseline="0" dirty="0">
                <a:ln>
                  <a:noFill/>
                </a:ln>
                <a:solidFill>
                  <a:srgbClr val="262626"/>
                </a:solidFill>
                <a:effectLst/>
                <a:latin typeface="usual"/>
              </a:rPr>
              <a:t>. This collection of bacteria can impact neural development, brain chemistry, emotional behaviors, pain perception and stress. </a:t>
            </a:r>
            <a:endParaRPr kumimoji="0" lang="en-US" altLang="en-US" sz="12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a:ln>
                  <a:noFill/>
                </a:ln>
                <a:solidFill>
                  <a:srgbClr val="262626"/>
                </a:solidFill>
                <a:effectLst/>
                <a:latin typeface="usual"/>
              </a:rPr>
              <a:t>Your gut is sterile when you're born. Over time, your GI tract will develop a diverse colony of bacterial species, which can be influenced by your genetics and the bacteria in the environment you live in. Your microbiome produces hundreds of neurochemicals that your brain uses to regulate learning, memory and even your mood! In fact, your microbiome produces approximately 95 percent of your body's serotonin, the critical hormone that stabilizes your mood, feelings of well-being and happiness. Serotonin also helps reduce depression, regulate anxiety, maintain bone health and facilitate processes such as sleeping, eating and digestion. And it's all possible thanks to your gut! </a:t>
            </a:r>
            <a:endParaRPr kumimoji="0" lang="en-US" altLang="en-US" sz="4000" b="0" i="0" u="none" strike="noStrike" cap="none" normalizeH="0" baseline="0" dirty="0">
              <a:ln>
                <a:noFill/>
              </a:ln>
              <a:solidFill>
                <a:srgbClr val="262626"/>
              </a:solidFill>
              <a:effectLst/>
              <a:latin typeface="usual"/>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4000" b="0" i="0" u="none" strike="noStrike" cap="none" normalizeH="0" baseline="0" dirty="0">
                <a:ln>
                  <a:noFill/>
                </a:ln>
                <a:solidFill>
                  <a:srgbClr val="262626"/>
                </a:solidFill>
                <a:effectLst/>
                <a:latin typeface="usual"/>
              </a:rPr>
              <a:t>Fact No. 6: Your heart rate and breathing can sync up to the music you're listening to.</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a:ln>
                  <a:noFill/>
                </a:ln>
                <a:solidFill>
                  <a:srgbClr val="262626"/>
                </a:solidFill>
                <a:effectLst/>
                <a:latin typeface="usual"/>
              </a:rPr>
              <a:t>That's right! The music you listen to can cause physiological changes in your blood pressure, heart rate and respiration. Studies have found that changes in the cardiovascular and respiratory systems that occur when listening to music directly mirror the tempo and intensity of what you're listening to. For example, songs with crescendos (increases in volume and intensity) can lead to proportional increases in blood pressure, heart rate and breathing. In contrast, decrescendos and silent periods lead to decreases in these vitals. Researchers have also found repeated rhythms in music can cause your cardiovascular system to synchronize with the beat. These findings may lead to new therapies for </a:t>
            </a:r>
            <a:r>
              <a:rPr kumimoji="0" lang="en-US" altLang="en-US" sz="2400" b="0" i="0" u="none" strike="noStrike" cap="none" normalizeH="0" baseline="0" dirty="0">
                <a:ln>
                  <a:noFill/>
                </a:ln>
                <a:solidFill>
                  <a:srgbClr val="148069"/>
                </a:solidFill>
                <a:effectLst/>
                <a:latin typeface="usual"/>
                <a:hlinkClick r:id="rId9"/>
              </a:rPr>
              <a:t>stroke</a:t>
            </a:r>
            <a:r>
              <a:rPr kumimoji="0" lang="en-US" altLang="en-US" sz="2400" b="0" i="0" u="none" strike="noStrike" cap="none" normalizeH="0" baseline="0" dirty="0">
                <a:ln>
                  <a:noFill/>
                </a:ln>
                <a:solidFill>
                  <a:srgbClr val="262626"/>
                </a:solidFill>
                <a:effectLst/>
                <a:latin typeface="usual"/>
              </a:rPr>
              <a:t> and other conditions. </a:t>
            </a:r>
            <a:endParaRPr kumimoji="0" lang="en-US" altLang="en-US" sz="12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a:ln>
                  <a:noFill/>
                </a:ln>
                <a:solidFill>
                  <a:srgbClr val="262626"/>
                </a:solidFill>
                <a:effectLst/>
                <a:latin typeface="usual"/>
              </a:rPr>
              <a:t>These aren't the only </a:t>
            </a:r>
            <a:r>
              <a:rPr kumimoji="0" lang="en-US" altLang="en-US" sz="2400" b="0" i="0" u="none" strike="noStrike" cap="none" normalizeH="0" baseline="0" dirty="0">
                <a:ln>
                  <a:noFill/>
                </a:ln>
                <a:solidFill>
                  <a:srgbClr val="148069"/>
                </a:solidFill>
                <a:effectLst/>
                <a:latin typeface="usual"/>
                <a:hlinkClick r:id="rId10"/>
              </a:rPr>
              <a:t>impacts music can have on your cardiovascular system</a:t>
            </a:r>
            <a:r>
              <a:rPr kumimoji="0" lang="en-US" altLang="en-US" sz="2400" b="0" i="0" u="none" strike="noStrike" cap="none" normalizeH="0" baseline="0" dirty="0">
                <a:ln>
                  <a:noFill/>
                </a:ln>
                <a:solidFill>
                  <a:srgbClr val="262626"/>
                </a:solidFill>
                <a:effectLst/>
                <a:latin typeface="usual"/>
              </a:rPr>
              <a:t>, either. Listening to music, playing an instrument or singing have been found to enable people to exercise longer, help heart rate and blood pressure levels to return to baseline more quickly after physical exertion, improve blood vessel function by relaxing arteries, ease anxiety in heart attack survivors and help people recovering from heart surgery feel less pain and anxiety. These benefits are heightened when you're familiar with the music you're hearing, rather than listening to songs you don't know. </a:t>
            </a:r>
            <a:endParaRPr kumimoji="0" lang="en-US" altLang="en-US" sz="4000" b="0" i="0" u="none" strike="noStrike" cap="none" normalizeH="0" baseline="0" dirty="0">
              <a:ln>
                <a:noFill/>
              </a:ln>
              <a:solidFill>
                <a:srgbClr val="262626"/>
              </a:solidFill>
              <a:effectLst/>
              <a:latin typeface="usual"/>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4000" b="0" i="0" u="none" strike="noStrike" cap="none" normalizeH="0" baseline="0" dirty="0">
                <a:ln>
                  <a:noFill/>
                </a:ln>
                <a:solidFill>
                  <a:srgbClr val="262626"/>
                </a:solidFill>
                <a:effectLst/>
                <a:latin typeface="usual"/>
              </a:rPr>
              <a:t>Fact No. 7: Your brain shrinks during pregnancy.</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a:ln>
                  <a:noFill/>
                </a:ln>
                <a:solidFill>
                  <a:srgbClr val="262626"/>
                </a:solidFill>
                <a:effectLst/>
                <a:latin typeface="usual"/>
              </a:rPr>
              <a:t>This fact gives an entirely new meaning to the term "pregnancy brain." A 2017 study published in the journal </a:t>
            </a:r>
            <a:r>
              <a:rPr kumimoji="0" lang="en-US" altLang="en-US" sz="2400" b="0" i="0" u="none" strike="noStrike" cap="none" normalizeH="0" baseline="0" dirty="0">
                <a:ln>
                  <a:noFill/>
                </a:ln>
                <a:solidFill>
                  <a:srgbClr val="148069"/>
                </a:solidFill>
                <a:effectLst/>
                <a:latin typeface="usual"/>
                <a:hlinkClick r:id="rId11"/>
              </a:rPr>
              <a:t>Nature Neuroscience</a:t>
            </a:r>
            <a:r>
              <a:rPr kumimoji="0" lang="en-US" altLang="en-US" sz="2400" b="0" i="0" u="none" strike="noStrike" cap="none" normalizeH="0" baseline="0" dirty="0">
                <a:ln>
                  <a:noFill/>
                </a:ln>
                <a:solidFill>
                  <a:srgbClr val="262626"/>
                </a:solidFill>
                <a:effectLst/>
                <a:latin typeface="usual"/>
              </a:rPr>
              <a:t> revealed pregnant women experience reductions in cortical thickness and surface area in sections of the brain called grey matter. This loss of grey matter primarily occurs in the cerebral cortex, specifically in regions that influence social cognition, where we process people's feelings and nonverbal signals. Rather than having a negative effect, this loss of volume improves the brain's ability to process social situations more efficiently, especially when interpreting babies' needs and emotions. </a:t>
            </a:r>
            <a:endParaRPr kumimoji="0" lang="en-US" altLang="en-US" sz="12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a:ln>
                  <a:noFill/>
                </a:ln>
                <a:solidFill>
                  <a:srgbClr val="262626"/>
                </a:solidFill>
                <a:effectLst/>
                <a:latin typeface="usual"/>
              </a:rPr>
              <a:t>The study found the brain goes through these changes, which are thought to be evolutionary, during pregnancy to enhance emotion and facial recognition, promote mother-infant bonding, facilitate a mother's ability to recognize the needs of her child and more quickly process social stimuli that may pose a potential threat to her child. </a:t>
            </a:r>
            <a:endParaRPr kumimoji="0" lang="en-US" altLang="en-US" sz="12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a:ln>
                  <a:noFill/>
                </a:ln>
                <a:solidFill>
                  <a:srgbClr val="262626"/>
                </a:solidFill>
                <a:effectLst/>
                <a:latin typeface="usual"/>
              </a:rPr>
              <a:t>These grey matter reductions were seen to have endured for at least two years post-pregnancy, offering the first evidence that pregnancy leaves long-lasting changes in a women's brain.</a:t>
            </a:r>
            <a:endParaRPr kumimoji="0" lang="en-US" altLang="en-US" sz="12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a:ln>
                  <a:noFill/>
                </a:ln>
                <a:solidFill>
                  <a:srgbClr val="262626"/>
                </a:solidFill>
                <a:effectLst/>
                <a:latin typeface="usual"/>
              </a:rPr>
              <a:t> </a:t>
            </a:r>
            <a:endParaRPr kumimoji="0" lang="en-US" altLang="en-US" sz="36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4858873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9710B706-699C-8EA1-666B-010FB614B8C5}"/>
              </a:ext>
            </a:extLst>
          </p:cNvPr>
          <p:cNvGraphicFramePr>
            <a:graphicFrameLocks noGrp="1"/>
          </p:cNvGraphicFramePr>
          <p:nvPr>
            <p:ph idx="1"/>
            <p:extLst>
              <p:ext uri="{D42A27DB-BD31-4B8C-83A1-F6EECF244321}">
                <p14:modId xmlns:p14="http://schemas.microsoft.com/office/powerpoint/2010/main" val="3705752360"/>
              </p:ext>
            </p:extLst>
          </p:nvPr>
        </p:nvGraphicFramePr>
        <p:xfrm>
          <a:off x="838200" y="263525"/>
          <a:ext cx="10515600" cy="8321040"/>
        </p:xfrm>
        <a:graphic>
          <a:graphicData uri="http://schemas.openxmlformats.org/drawingml/2006/table">
            <a:tbl>
              <a:tblPr firstRow="1" bandRow="1">
                <a:tableStyleId>{073A0DAA-6AF3-43AB-8588-CEC1D06C72B9}</a:tableStyleId>
              </a:tblPr>
              <a:tblGrid>
                <a:gridCol w="5257800">
                  <a:extLst>
                    <a:ext uri="{9D8B030D-6E8A-4147-A177-3AD203B41FA5}">
                      <a16:colId xmlns:a16="http://schemas.microsoft.com/office/drawing/2014/main" val="775091107"/>
                    </a:ext>
                  </a:extLst>
                </a:gridCol>
                <a:gridCol w="5257800">
                  <a:extLst>
                    <a:ext uri="{9D8B030D-6E8A-4147-A177-3AD203B41FA5}">
                      <a16:colId xmlns:a16="http://schemas.microsoft.com/office/drawing/2014/main" val="3374003015"/>
                    </a:ext>
                  </a:extLst>
                </a:gridCol>
              </a:tblGrid>
              <a:tr h="370840">
                <a:tc>
                  <a:txBody>
                    <a:bodyPr/>
                    <a:lstStyle/>
                    <a:p>
                      <a:pPr algn="ctr"/>
                      <a:r>
                        <a:rPr lang="en-GB" sz="4000" dirty="0"/>
                        <a:t>Incommunicable </a:t>
                      </a:r>
                    </a:p>
                    <a:p>
                      <a:pPr algn="ctr"/>
                      <a:r>
                        <a:rPr lang="en-GB" sz="4000" dirty="0"/>
                        <a:t>Attributes </a:t>
                      </a:r>
                    </a:p>
                  </a:txBody>
                  <a:tcPr/>
                </a:tc>
                <a:tc>
                  <a:txBody>
                    <a:bodyPr/>
                    <a:lstStyle/>
                    <a:p>
                      <a:pPr algn="ctr"/>
                      <a:r>
                        <a:rPr lang="en-GB" sz="4000" dirty="0"/>
                        <a:t>Communicable </a:t>
                      </a:r>
                    </a:p>
                    <a:p>
                      <a:pPr algn="ctr"/>
                      <a:r>
                        <a:rPr lang="en-GB" sz="4000" dirty="0"/>
                        <a:t>Attributes </a:t>
                      </a:r>
                    </a:p>
                  </a:txBody>
                  <a:tcPr/>
                </a:tc>
                <a:extLst>
                  <a:ext uri="{0D108BD9-81ED-4DB2-BD59-A6C34878D82A}">
                    <a16:rowId xmlns:a16="http://schemas.microsoft.com/office/drawing/2014/main" val="2520444487"/>
                  </a:ext>
                </a:extLst>
              </a:tr>
              <a:tr h="370840">
                <a:tc>
                  <a:txBody>
                    <a:bodyPr/>
                    <a:lstStyle/>
                    <a:p>
                      <a:pPr algn="ctr"/>
                      <a:r>
                        <a:rPr lang="en-GB" sz="4000" dirty="0"/>
                        <a:t>God is self existent </a:t>
                      </a:r>
                    </a:p>
                  </a:txBody>
                  <a:tcPr/>
                </a:tc>
                <a:tc>
                  <a:txBody>
                    <a:bodyPr/>
                    <a:lstStyle/>
                    <a:p>
                      <a:pPr algn="ctr"/>
                      <a:endParaRPr lang="en-GB" sz="4000" dirty="0">
                        <a:solidFill>
                          <a:srgbClr val="FF0000"/>
                        </a:solidFill>
                      </a:endParaRPr>
                    </a:p>
                  </a:txBody>
                  <a:tcPr/>
                </a:tc>
                <a:extLst>
                  <a:ext uri="{0D108BD9-81ED-4DB2-BD59-A6C34878D82A}">
                    <a16:rowId xmlns:a16="http://schemas.microsoft.com/office/drawing/2014/main" val="341670134"/>
                  </a:ext>
                </a:extLst>
              </a:tr>
              <a:tr h="370840">
                <a:tc>
                  <a:txBody>
                    <a:bodyPr/>
                    <a:lstStyle/>
                    <a:p>
                      <a:pPr algn="ctr"/>
                      <a:r>
                        <a:rPr lang="en-GB" sz="4000" dirty="0"/>
                        <a:t>God is unchanging </a:t>
                      </a:r>
                    </a:p>
                  </a:txBody>
                  <a:tcPr/>
                </a:tc>
                <a:tc>
                  <a:txBody>
                    <a:bodyPr/>
                    <a:lstStyle/>
                    <a:p>
                      <a:pPr algn="ctr"/>
                      <a:endParaRPr lang="en-GB" sz="4000" dirty="0">
                        <a:solidFill>
                          <a:srgbClr val="FF0000"/>
                        </a:solidFill>
                      </a:endParaRPr>
                    </a:p>
                  </a:txBody>
                  <a:tcPr/>
                </a:tc>
                <a:extLst>
                  <a:ext uri="{0D108BD9-81ED-4DB2-BD59-A6C34878D82A}">
                    <a16:rowId xmlns:a16="http://schemas.microsoft.com/office/drawing/2014/main" val="2812466000"/>
                  </a:ext>
                </a:extLst>
              </a:tr>
              <a:tr h="370840">
                <a:tc>
                  <a:txBody>
                    <a:bodyPr/>
                    <a:lstStyle/>
                    <a:p>
                      <a:pPr algn="ctr"/>
                      <a:endParaRPr lang="en-GB" sz="4000" b="1" dirty="0">
                        <a:solidFill>
                          <a:srgbClr val="FF0000"/>
                        </a:solidFill>
                      </a:endParaRPr>
                    </a:p>
                  </a:txBody>
                  <a:tcPr/>
                </a:tc>
                <a:tc>
                  <a:txBody>
                    <a:bodyPr/>
                    <a:lstStyle/>
                    <a:p>
                      <a:pPr algn="ctr"/>
                      <a:endParaRPr lang="en-GB" sz="4000" dirty="0"/>
                    </a:p>
                  </a:txBody>
                  <a:tcPr/>
                </a:tc>
                <a:extLst>
                  <a:ext uri="{0D108BD9-81ED-4DB2-BD59-A6C34878D82A}">
                    <a16:rowId xmlns:a16="http://schemas.microsoft.com/office/drawing/2014/main" val="1406971118"/>
                  </a:ext>
                </a:extLst>
              </a:tr>
              <a:tr h="370840">
                <a:tc>
                  <a:txBody>
                    <a:bodyPr/>
                    <a:lstStyle/>
                    <a:p>
                      <a:pPr algn="ctr"/>
                      <a:endParaRPr lang="en-GB" sz="4000" b="1" dirty="0">
                        <a:solidFill>
                          <a:srgbClr val="FF0000"/>
                        </a:solidFill>
                      </a:endParaRPr>
                    </a:p>
                  </a:txBody>
                  <a:tcPr/>
                </a:tc>
                <a:tc>
                  <a:txBody>
                    <a:bodyPr/>
                    <a:lstStyle/>
                    <a:p>
                      <a:pPr algn="ctr"/>
                      <a:endParaRPr lang="en-GB" sz="4000" dirty="0">
                        <a:solidFill>
                          <a:srgbClr val="FF0000"/>
                        </a:solidFill>
                      </a:endParaRPr>
                    </a:p>
                  </a:txBody>
                  <a:tcPr/>
                </a:tc>
                <a:extLst>
                  <a:ext uri="{0D108BD9-81ED-4DB2-BD59-A6C34878D82A}">
                    <a16:rowId xmlns:a16="http://schemas.microsoft.com/office/drawing/2014/main" val="2712670304"/>
                  </a:ext>
                </a:extLst>
              </a:tr>
              <a:tr h="370840">
                <a:tc>
                  <a:txBody>
                    <a:bodyPr/>
                    <a:lstStyle/>
                    <a:p>
                      <a:pPr algn="ctr"/>
                      <a:endParaRPr lang="en-GB" sz="4000" b="1" dirty="0">
                        <a:solidFill>
                          <a:srgbClr val="3333FF"/>
                        </a:solidFill>
                      </a:endParaRPr>
                    </a:p>
                  </a:txBody>
                  <a:tcPr/>
                </a:tc>
                <a:tc>
                  <a:txBody>
                    <a:bodyPr/>
                    <a:lstStyle/>
                    <a:p>
                      <a:pPr algn="ctr"/>
                      <a:endParaRPr lang="en-GB" sz="4000" dirty="0">
                        <a:solidFill>
                          <a:srgbClr val="FF0000"/>
                        </a:solidFill>
                      </a:endParaRPr>
                    </a:p>
                  </a:txBody>
                  <a:tcPr/>
                </a:tc>
                <a:extLst>
                  <a:ext uri="{0D108BD9-81ED-4DB2-BD59-A6C34878D82A}">
                    <a16:rowId xmlns:a16="http://schemas.microsoft.com/office/drawing/2014/main" val="1590226576"/>
                  </a:ext>
                </a:extLst>
              </a:tr>
              <a:tr h="370840">
                <a:tc>
                  <a:txBody>
                    <a:bodyPr/>
                    <a:lstStyle/>
                    <a:p>
                      <a:pPr algn="ctr"/>
                      <a:endParaRPr lang="en-GB" sz="4000"/>
                    </a:p>
                  </a:txBody>
                  <a:tcPr/>
                </a:tc>
                <a:tc>
                  <a:txBody>
                    <a:bodyPr/>
                    <a:lstStyle/>
                    <a:p>
                      <a:pPr algn="ctr"/>
                      <a:endParaRPr lang="en-GB" sz="4000" dirty="0">
                        <a:solidFill>
                          <a:srgbClr val="FF0000"/>
                        </a:solidFill>
                      </a:endParaRPr>
                    </a:p>
                  </a:txBody>
                  <a:tcPr/>
                </a:tc>
                <a:extLst>
                  <a:ext uri="{0D108BD9-81ED-4DB2-BD59-A6C34878D82A}">
                    <a16:rowId xmlns:a16="http://schemas.microsoft.com/office/drawing/2014/main" val="2627833774"/>
                  </a:ext>
                </a:extLst>
              </a:tr>
              <a:tr h="370840">
                <a:tc>
                  <a:txBody>
                    <a:bodyPr/>
                    <a:lstStyle/>
                    <a:p>
                      <a:pPr algn="ctr"/>
                      <a:endParaRPr lang="en-GB" sz="4000"/>
                    </a:p>
                  </a:txBody>
                  <a:tcPr/>
                </a:tc>
                <a:tc>
                  <a:txBody>
                    <a:bodyPr/>
                    <a:lstStyle/>
                    <a:p>
                      <a:pPr algn="ctr"/>
                      <a:endParaRPr lang="en-GB" sz="4000" dirty="0"/>
                    </a:p>
                  </a:txBody>
                  <a:tcPr/>
                </a:tc>
                <a:extLst>
                  <a:ext uri="{0D108BD9-81ED-4DB2-BD59-A6C34878D82A}">
                    <a16:rowId xmlns:a16="http://schemas.microsoft.com/office/drawing/2014/main" val="351353998"/>
                  </a:ext>
                </a:extLst>
              </a:tr>
              <a:tr h="370840">
                <a:tc>
                  <a:txBody>
                    <a:bodyPr/>
                    <a:lstStyle/>
                    <a:p>
                      <a:pPr algn="ctr"/>
                      <a:endParaRPr lang="en-GB" sz="4000"/>
                    </a:p>
                  </a:txBody>
                  <a:tcPr/>
                </a:tc>
                <a:tc>
                  <a:txBody>
                    <a:bodyPr/>
                    <a:lstStyle/>
                    <a:p>
                      <a:pPr algn="ctr"/>
                      <a:endParaRPr lang="en-GB" sz="4000" dirty="0"/>
                    </a:p>
                  </a:txBody>
                  <a:tcPr/>
                </a:tc>
                <a:extLst>
                  <a:ext uri="{0D108BD9-81ED-4DB2-BD59-A6C34878D82A}">
                    <a16:rowId xmlns:a16="http://schemas.microsoft.com/office/drawing/2014/main" val="3385326499"/>
                  </a:ext>
                </a:extLst>
              </a:tr>
              <a:tr h="370840">
                <a:tc>
                  <a:txBody>
                    <a:bodyPr/>
                    <a:lstStyle/>
                    <a:p>
                      <a:pPr algn="ctr"/>
                      <a:endParaRPr lang="en-GB" sz="4000"/>
                    </a:p>
                  </a:txBody>
                  <a:tcPr/>
                </a:tc>
                <a:tc>
                  <a:txBody>
                    <a:bodyPr/>
                    <a:lstStyle/>
                    <a:p>
                      <a:pPr algn="ctr"/>
                      <a:endParaRPr lang="en-GB" sz="4000" dirty="0"/>
                    </a:p>
                  </a:txBody>
                  <a:tcPr/>
                </a:tc>
                <a:extLst>
                  <a:ext uri="{0D108BD9-81ED-4DB2-BD59-A6C34878D82A}">
                    <a16:rowId xmlns:a16="http://schemas.microsoft.com/office/drawing/2014/main" val="1442006282"/>
                  </a:ext>
                </a:extLst>
              </a:tr>
              <a:tr h="370840">
                <a:tc>
                  <a:txBody>
                    <a:bodyPr/>
                    <a:lstStyle/>
                    <a:p>
                      <a:pPr algn="ctr"/>
                      <a:endParaRPr lang="en-GB" sz="4000"/>
                    </a:p>
                  </a:txBody>
                  <a:tcPr/>
                </a:tc>
                <a:tc>
                  <a:txBody>
                    <a:bodyPr/>
                    <a:lstStyle/>
                    <a:p>
                      <a:pPr algn="ctr"/>
                      <a:endParaRPr lang="en-GB" sz="4000" dirty="0"/>
                    </a:p>
                  </a:txBody>
                  <a:tcPr/>
                </a:tc>
                <a:extLst>
                  <a:ext uri="{0D108BD9-81ED-4DB2-BD59-A6C34878D82A}">
                    <a16:rowId xmlns:a16="http://schemas.microsoft.com/office/drawing/2014/main" val="3370866481"/>
                  </a:ext>
                </a:extLst>
              </a:tr>
            </a:tbl>
          </a:graphicData>
        </a:graphic>
      </p:graphicFrame>
      <p:sp>
        <p:nvSpPr>
          <p:cNvPr id="5" name="TextBox 4">
            <a:extLst>
              <a:ext uri="{FF2B5EF4-FFF2-40B4-BE49-F238E27FC236}">
                <a16:creationId xmlns:a16="http://schemas.microsoft.com/office/drawing/2014/main" id="{8A67C0F8-311D-98D1-2E40-77A70A54C720}"/>
              </a:ext>
            </a:extLst>
          </p:cNvPr>
          <p:cNvSpPr txBox="1"/>
          <p:nvPr/>
        </p:nvSpPr>
        <p:spPr>
          <a:xfrm>
            <a:off x="1762125" y="2943225"/>
            <a:ext cx="3365730" cy="707886"/>
          </a:xfrm>
          <a:prstGeom prst="rect">
            <a:avLst/>
          </a:prstGeom>
          <a:noFill/>
        </p:spPr>
        <p:txBody>
          <a:bodyPr wrap="none" rtlCol="0">
            <a:spAutoFit/>
          </a:bodyPr>
          <a:lstStyle/>
          <a:p>
            <a:r>
              <a:rPr lang="en-GB" sz="4000" dirty="0"/>
              <a:t>God is eternal </a:t>
            </a:r>
          </a:p>
        </p:txBody>
      </p:sp>
      <p:sp>
        <p:nvSpPr>
          <p:cNvPr id="6" name="TextBox 5">
            <a:extLst>
              <a:ext uri="{FF2B5EF4-FFF2-40B4-BE49-F238E27FC236}">
                <a16:creationId xmlns:a16="http://schemas.microsoft.com/office/drawing/2014/main" id="{A6341D7F-B8D3-51D0-AE23-9D55F25FF7BC}"/>
              </a:ext>
            </a:extLst>
          </p:cNvPr>
          <p:cNvSpPr txBox="1"/>
          <p:nvPr/>
        </p:nvSpPr>
        <p:spPr>
          <a:xfrm>
            <a:off x="1090307" y="3651111"/>
            <a:ext cx="4709366" cy="707886"/>
          </a:xfrm>
          <a:prstGeom prst="rect">
            <a:avLst/>
          </a:prstGeom>
          <a:noFill/>
        </p:spPr>
        <p:txBody>
          <a:bodyPr wrap="none" rtlCol="0">
            <a:spAutoFit/>
          </a:bodyPr>
          <a:lstStyle/>
          <a:p>
            <a:r>
              <a:rPr lang="en-GB" sz="4000" dirty="0"/>
              <a:t>God is Omnipresent </a:t>
            </a:r>
          </a:p>
        </p:txBody>
      </p:sp>
      <p:sp>
        <p:nvSpPr>
          <p:cNvPr id="2" name="TextBox 1">
            <a:extLst>
              <a:ext uri="{FF2B5EF4-FFF2-40B4-BE49-F238E27FC236}">
                <a16:creationId xmlns:a16="http://schemas.microsoft.com/office/drawing/2014/main" id="{1A5F4D3C-7870-937F-5310-AB44D1E70FD7}"/>
              </a:ext>
            </a:extLst>
          </p:cNvPr>
          <p:cNvSpPr txBox="1"/>
          <p:nvPr/>
        </p:nvSpPr>
        <p:spPr>
          <a:xfrm>
            <a:off x="1195082" y="4358997"/>
            <a:ext cx="4747518" cy="707886"/>
          </a:xfrm>
          <a:prstGeom prst="rect">
            <a:avLst/>
          </a:prstGeom>
          <a:noFill/>
        </p:spPr>
        <p:txBody>
          <a:bodyPr wrap="none" rtlCol="0">
            <a:spAutoFit/>
          </a:bodyPr>
          <a:lstStyle/>
          <a:p>
            <a:r>
              <a:rPr lang="en-GB" sz="4000" dirty="0"/>
              <a:t>God is Omnipotent  </a:t>
            </a:r>
          </a:p>
        </p:txBody>
      </p:sp>
      <p:sp>
        <p:nvSpPr>
          <p:cNvPr id="3" name="TextBox 2">
            <a:extLst>
              <a:ext uri="{FF2B5EF4-FFF2-40B4-BE49-F238E27FC236}">
                <a16:creationId xmlns:a16="http://schemas.microsoft.com/office/drawing/2014/main" id="{F0E586B0-73C0-DCBE-FF0C-A2C77A1AF00A}"/>
              </a:ext>
            </a:extLst>
          </p:cNvPr>
          <p:cNvSpPr txBox="1"/>
          <p:nvPr/>
        </p:nvSpPr>
        <p:spPr>
          <a:xfrm>
            <a:off x="1195082" y="5066883"/>
            <a:ext cx="4376519" cy="707886"/>
          </a:xfrm>
          <a:prstGeom prst="rect">
            <a:avLst/>
          </a:prstGeom>
          <a:noFill/>
        </p:spPr>
        <p:txBody>
          <a:bodyPr wrap="none" rtlCol="0">
            <a:spAutoFit/>
          </a:bodyPr>
          <a:lstStyle/>
          <a:p>
            <a:r>
              <a:rPr lang="en-GB" sz="4000" dirty="0"/>
              <a:t>God is Omniscient </a:t>
            </a:r>
          </a:p>
        </p:txBody>
      </p:sp>
      <p:sp>
        <p:nvSpPr>
          <p:cNvPr id="7" name="TextBox 6">
            <a:extLst>
              <a:ext uri="{FF2B5EF4-FFF2-40B4-BE49-F238E27FC236}">
                <a16:creationId xmlns:a16="http://schemas.microsoft.com/office/drawing/2014/main" id="{543EA076-3064-3E5F-B051-A6FFC1576C99}"/>
              </a:ext>
            </a:extLst>
          </p:cNvPr>
          <p:cNvSpPr txBox="1"/>
          <p:nvPr/>
        </p:nvSpPr>
        <p:spPr>
          <a:xfrm>
            <a:off x="7317119" y="1581150"/>
            <a:ext cx="2856872" cy="707886"/>
          </a:xfrm>
          <a:prstGeom prst="rect">
            <a:avLst/>
          </a:prstGeom>
          <a:noFill/>
        </p:spPr>
        <p:txBody>
          <a:bodyPr wrap="none" rtlCol="0">
            <a:spAutoFit/>
          </a:bodyPr>
          <a:lstStyle/>
          <a:p>
            <a:r>
              <a:rPr lang="en-GB" sz="4000" dirty="0"/>
              <a:t>God is Spirit</a:t>
            </a:r>
          </a:p>
        </p:txBody>
      </p:sp>
      <p:sp>
        <p:nvSpPr>
          <p:cNvPr id="8" name="TextBox 7">
            <a:extLst>
              <a:ext uri="{FF2B5EF4-FFF2-40B4-BE49-F238E27FC236}">
                <a16:creationId xmlns:a16="http://schemas.microsoft.com/office/drawing/2014/main" id="{ADAAC4F0-85BC-9751-70C0-984F2216F840}"/>
              </a:ext>
            </a:extLst>
          </p:cNvPr>
          <p:cNvSpPr txBox="1"/>
          <p:nvPr/>
        </p:nvSpPr>
        <p:spPr>
          <a:xfrm>
            <a:off x="6997472" y="2289036"/>
            <a:ext cx="3620607" cy="707886"/>
          </a:xfrm>
          <a:prstGeom prst="rect">
            <a:avLst/>
          </a:prstGeom>
          <a:noFill/>
        </p:spPr>
        <p:txBody>
          <a:bodyPr wrap="none" rtlCol="0">
            <a:spAutoFit/>
          </a:bodyPr>
          <a:lstStyle/>
          <a:p>
            <a:r>
              <a:rPr lang="en-GB" sz="4000" dirty="0"/>
              <a:t>God is invisible </a:t>
            </a:r>
          </a:p>
        </p:txBody>
      </p:sp>
      <p:sp>
        <p:nvSpPr>
          <p:cNvPr id="9" name="TextBox 8">
            <a:extLst>
              <a:ext uri="{FF2B5EF4-FFF2-40B4-BE49-F238E27FC236}">
                <a16:creationId xmlns:a16="http://schemas.microsoft.com/office/drawing/2014/main" id="{07AC7C1C-6BB5-0E66-EF1B-7FD2A46D7DC1}"/>
              </a:ext>
            </a:extLst>
          </p:cNvPr>
          <p:cNvSpPr txBox="1"/>
          <p:nvPr/>
        </p:nvSpPr>
        <p:spPr>
          <a:xfrm>
            <a:off x="6997472" y="2981325"/>
            <a:ext cx="3573414" cy="707886"/>
          </a:xfrm>
          <a:prstGeom prst="rect">
            <a:avLst/>
          </a:prstGeom>
          <a:noFill/>
        </p:spPr>
        <p:txBody>
          <a:bodyPr wrap="none" rtlCol="0">
            <a:spAutoFit/>
          </a:bodyPr>
          <a:lstStyle/>
          <a:p>
            <a:r>
              <a:rPr lang="en-GB" sz="4000" dirty="0"/>
              <a:t>God is All Wise </a:t>
            </a:r>
          </a:p>
        </p:txBody>
      </p:sp>
      <p:sp>
        <p:nvSpPr>
          <p:cNvPr id="10" name="TextBox 9">
            <a:extLst>
              <a:ext uri="{FF2B5EF4-FFF2-40B4-BE49-F238E27FC236}">
                <a16:creationId xmlns:a16="http://schemas.microsoft.com/office/drawing/2014/main" id="{B96C109E-7B16-2B38-5E18-D832B3C6AA9C}"/>
              </a:ext>
            </a:extLst>
          </p:cNvPr>
          <p:cNvSpPr txBox="1"/>
          <p:nvPr/>
        </p:nvSpPr>
        <p:spPr>
          <a:xfrm>
            <a:off x="7247990" y="3667125"/>
            <a:ext cx="3039615" cy="707886"/>
          </a:xfrm>
          <a:prstGeom prst="rect">
            <a:avLst/>
          </a:prstGeom>
          <a:noFill/>
        </p:spPr>
        <p:txBody>
          <a:bodyPr wrap="none" rtlCol="0">
            <a:spAutoFit/>
          </a:bodyPr>
          <a:lstStyle/>
          <a:p>
            <a:r>
              <a:rPr lang="en-GB" sz="4000" b="1" dirty="0">
                <a:solidFill>
                  <a:srgbClr val="FF0000"/>
                </a:solidFill>
              </a:rPr>
              <a:t>God is Holy  </a:t>
            </a:r>
          </a:p>
        </p:txBody>
      </p:sp>
      <p:sp>
        <p:nvSpPr>
          <p:cNvPr id="11" name="TextBox 10">
            <a:extLst>
              <a:ext uri="{FF2B5EF4-FFF2-40B4-BE49-F238E27FC236}">
                <a16:creationId xmlns:a16="http://schemas.microsoft.com/office/drawing/2014/main" id="{CCA7EBD4-AD8E-5CFD-0296-1387915D644C}"/>
              </a:ext>
            </a:extLst>
          </p:cNvPr>
          <p:cNvSpPr txBox="1"/>
          <p:nvPr/>
        </p:nvSpPr>
        <p:spPr>
          <a:xfrm>
            <a:off x="6754112" y="4314547"/>
            <a:ext cx="4071051" cy="707886"/>
          </a:xfrm>
          <a:prstGeom prst="rect">
            <a:avLst/>
          </a:prstGeom>
          <a:noFill/>
        </p:spPr>
        <p:txBody>
          <a:bodyPr wrap="none" rtlCol="0">
            <a:spAutoFit/>
          </a:bodyPr>
          <a:lstStyle/>
          <a:p>
            <a:r>
              <a:rPr lang="en-GB" sz="4000" b="1" dirty="0">
                <a:solidFill>
                  <a:srgbClr val="FF0000"/>
                </a:solidFill>
              </a:rPr>
              <a:t>God is righteous </a:t>
            </a:r>
          </a:p>
        </p:txBody>
      </p:sp>
      <p:sp>
        <p:nvSpPr>
          <p:cNvPr id="12" name="TextBox 11">
            <a:extLst>
              <a:ext uri="{FF2B5EF4-FFF2-40B4-BE49-F238E27FC236}">
                <a16:creationId xmlns:a16="http://schemas.microsoft.com/office/drawing/2014/main" id="{59F17BEC-B2E8-BF50-71B5-B193812ED93F}"/>
              </a:ext>
            </a:extLst>
          </p:cNvPr>
          <p:cNvSpPr txBox="1"/>
          <p:nvPr/>
        </p:nvSpPr>
        <p:spPr>
          <a:xfrm>
            <a:off x="7184998" y="5087342"/>
            <a:ext cx="3156377" cy="707886"/>
          </a:xfrm>
          <a:prstGeom prst="rect">
            <a:avLst/>
          </a:prstGeom>
          <a:noFill/>
        </p:spPr>
        <p:txBody>
          <a:bodyPr wrap="none" rtlCol="0">
            <a:spAutoFit/>
          </a:bodyPr>
          <a:lstStyle/>
          <a:p>
            <a:r>
              <a:rPr lang="en-GB" sz="4000" b="1" dirty="0">
                <a:solidFill>
                  <a:srgbClr val="FF0000"/>
                </a:solidFill>
              </a:rPr>
              <a:t>God is angry </a:t>
            </a:r>
          </a:p>
        </p:txBody>
      </p:sp>
    </p:spTree>
    <p:extLst>
      <p:ext uri="{BB962C8B-B14F-4D97-AF65-F5344CB8AC3E}">
        <p14:creationId xmlns:p14="http://schemas.microsoft.com/office/powerpoint/2010/main" val="5892445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additive="base">
                                        <p:cTn id="19" dur="500" fill="hold"/>
                                        <p:tgtEl>
                                          <p:spTgt spid="2"/>
                                        </p:tgtEl>
                                        <p:attrNameLst>
                                          <p:attrName>ppt_x</p:attrName>
                                        </p:attrNameLst>
                                      </p:cBhvr>
                                      <p:tavLst>
                                        <p:tav tm="0">
                                          <p:val>
                                            <p:strVal val="#ppt_x"/>
                                          </p:val>
                                        </p:tav>
                                        <p:tav tm="100000">
                                          <p:val>
                                            <p:strVal val="#ppt_x"/>
                                          </p:val>
                                        </p:tav>
                                      </p:tavLst>
                                    </p:anim>
                                    <p:anim calcmode="lin" valueType="num">
                                      <p:cBhvr additive="base">
                                        <p:cTn id="20"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gtEl>
                                        <p:attrNameLst>
                                          <p:attrName>style.visibility</p:attrName>
                                        </p:attrNameLst>
                                      </p:cBhvr>
                                      <p:to>
                                        <p:strVal val="visible"/>
                                      </p:to>
                                    </p:set>
                                    <p:anim calcmode="lin" valueType="num">
                                      <p:cBhvr additive="base">
                                        <p:cTn id="25" dur="500" fill="hold"/>
                                        <p:tgtEl>
                                          <p:spTgt spid="3"/>
                                        </p:tgtEl>
                                        <p:attrNameLst>
                                          <p:attrName>ppt_x</p:attrName>
                                        </p:attrNameLst>
                                      </p:cBhvr>
                                      <p:tavLst>
                                        <p:tav tm="0">
                                          <p:val>
                                            <p:strVal val="#ppt_x"/>
                                          </p:val>
                                        </p:tav>
                                        <p:tav tm="100000">
                                          <p:val>
                                            <p:strVal val="#ppt_x"/>
                                          </p:val>
                                        </p:tav>
                                      </p:tavLst>
                                    </p:anim>
                                    <p:anim calcmode="lin" valueType="num">
                                      <p:cBhvr additive="base">
                                        <p:cTn id="26"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additive="base">
                                        <p:cTn id="31" dur="500" fill="hold"/>
                                        <p:tgtEl>
                                          <p:spTgt spid="7"/>
                                        </p:tgtEl>
                                        <p:attrNameLst>
                                          <p:attrName>ppt_x</p:attrName>
                                        </p:attrNameLst>
                                      </p:cBhvr>
                                      <p:tavLst>
                                        <p:tav tm="0">
                                          <p:val>
                                            <p:strVal val="#ppt_x"/>
                                          </p:val>
                                        </p:tav>
                                        <p:tav tm="100000">
                                          <p:val>
                                            <p:strVal val="#ppt_x"/>
                                          </p:val>
                                        </p:tav>
                                      </p:tavLst>
                                    </p:anim>
                                    <p:anim calcmode="lin" valueType="num">
                                      <p:cBhvr additive="base">
                                        <p:cTn id="3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 calcmode="lin" valueType="num">
                                      <p:cBhvr additive="base">
                                        <p:cTn id="37" dur="500" fill="hold"/>
                                        <p:tgtEl>
                                          <p:spTgt spid="8"/>
                                        </p:tgtEl>
                                        <p:attrNameLst>
                                          <p:attrName>ppt_x</p:attrName>
                                        </p:attrNameLst>
                                      </p:cBhvr>
                                      <p:tavLst>
                                        <p:tav tm="0">
                                          <p:val>
                                            <p:strVal val="#ppt_x"/>
                                          </p:val>
                                        </p:tav>
                                        <p:tav tm="100000">
                                          <p:val>
                                            <p:strVal val="#ppt_x"/>
                                          </p:val>
                                        </p:tav>
                                      </p:tavLst>
                                    </p:anim>
                                    <p:anim calcmode="lin" valueType="num">
                                      <p:cBhvr additive="base">
                                        <p:cTn id="3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9"/>
                                        </p:tgtEl>
                                        <p:attrNameLst>
                                          <p:attrName>style.visibility</p:attrName>
                                        </p:attrNameLst>
                                      </p:cBhvr>
                                      <p:to>
                                        <p:strVal val="visible"/>
                                      </p:to>
                                    </p:set>
                                    <p:anim calcmode="lin" valueType="num">
                                      <p:cBhvr additive="base">
                                        <p:cTn id="43" dur="500" fill="hold"/>
                                        <p:tgtEl>
                                          <p:spTgt spid="9"/>
                                        </p:tgtEl>
                                        <p:attrNameLst>
                                          <p:attrName>ppt_x</p:attrName>
                                        </p:attrNameLst>
                                      </p:cBhvr>
                                      <p:tavLst>
                                        <p:tav tm="0">
                                          <p:val>
                                            <p:strVal val="#ppt_x"/>
                                          </p:val>
                                        </p:tav>
                                        <p:tav tm="100000">
                                          <p:val>
                                            <p:strVal val="#ppt_x"/>
                                          </p:val>
                                        </p:tav>
                                      </p:tavLst>
                                    </p:anim>
                                    <p:anim calcmode="lin" valueType="num">
                                      <p:cBhvr additive="base">
                                        <p:cTn id="4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0"/>
                                        </p:tgtEl>
                                        <p:attrNameLst>
                                          <p:attrName>style.visibility</p:attrName>
                                        </p:attrNameLst>
                                      </p:cBhvr>
                                      <p:to>
                                        <p:strVal val="visible"/>
                                      </p:to>
                                    </p:set>
                                    <p:anim calcmode="lin" valueType="num">
                                      <p:cBhvr additive="base">
                                        <p:cTn id="49" dur="500" fill="hold"/>
                                        <p:tgtEl>
                                          <p:spTgt spid="10"/>
                                        </p:tgtEl>
                                        <p:attrNameLst>
                                          <p:attrName>ppt_x</p:attrName>
                                        </p:attrNameLst>
                                      </p:cBhvr>
                                      <p:tavLst>
                                        <p:tav tm="0">
                                          <p:val>
                                            <p:strVal val="#ppt_x"/>
                                          </p:val>
                                        </p:tav>
                                        <p:tav tm="100000">
                                          <p:val>
                                            <p:strVal val="#ppt_x"/>
                                          </p:val>
                                        </p:tav>
                                      </p:tavLst>
                                    </p:anim>
                                    <p:anim calcmode="lin" valueType="num">
                                      <p:cBhvr additive="base">
                                        <p:cTn id="5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1"/>
                                        </p:tgtEl>
                                        <p:attrNameLst>
                                          <p:attrName>style.visibility</p:attrName>
                                        </p:attrNameLst>
                                      </p:cBhvr>
                                      <p:to>
                                        <p:strVal val="visible"/>
                                      </p:to>
                                    </p:set>
                                    <p:anim calcmode="lin" valueType="num">
                                      <p:cBhvr additive="base">
                                        <p:cTn id="55" dur="500" fill="hold"/>
                                        <p:tgtEl>
                                          <p:spTgt spid="11"/>
                                        </p:tgtEl>
                                        <p:attrNameLst>
                                          <p:attrName>ppt_x</p:attrName>
                                        </p:attrNameLst>
                                      </p:cBhvr>
                                      <p:tavLst>
                                        <p:tav tm="0">
                                          <p:val>
                                            <p:strVal val="#ppt_x"/>
                                          </p:val>
                                        </p:tav>
                                        <p:tav tm="100000">
                                          <p:val>
                                            <p:strVal val="#ppt_x"/>
                                          </p:val>
                                        </p:tav>
                                      </p:tavLst>
                                    </p:anim>
                                    <p:anim calcmode="lin" valueType="num">
                                      <p:cBhvr additive="base">
                                        <p:cTn id="56"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2"/>
                                        </p:tgtEl>
                                        <p:attrNameLst>
                                          <p:attrName>style.visibility</p:attrName>
                                        </p:attrNameLst>
                                      </p:cBhvr>
                                      <p:to>
                                        <p:strVal val="visible"/>
                                      </p:to>
                                    </p:set>
                                    <p:anim calcmode="lin" valueType="num">
                                      <p:cBhvr additive="base">
                                        <p:cTn id="61" dur="500" fill="hold"/>
                                        <p:tgtEl>
                                          <p:spTgt spid="12"/>
                                        </p:tgtEl>
                                        <p:attrNameLst>
                                          <p:attrName>ppt_x</p:attrName>
                                        </p:attrNameLst>
                                      </p:cBhvr>
                                      <p:tavLst>
                                        <p:tav tm="0">
                                          <p:val>
                                            <p:strVal val="#ppt_x"/>
                                          </p:val>
                                        </p:tav>
                                        <p:tav tm="100000">
                                          <p:val>
                                            <p:strVal val="#ppt_x"/>
                                          </p:val>
                                        </p:tav>
                                      </p:tavLst>
                                    </p:anim>
                                    <p:anim calcmode="lin" valueType="num">
                                      <p:cBhvr additive="base">
                                        <p:cTn id="62"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2" grpId="0"/>
      <p:bldP spid="3" grpId="0"/>
      <p:bldP spid="7" grpId="0"/>
      <p:bldP spid="8" grpId="0"/>
      <p:bldP spid="9" grpId="0"/>
      <p:bldP spid="10" grpId="0"/>
      <p:bldP spid="11" grpId="0"/>
      <p:bldP spid="1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439E46-4A2C-FF99-50B7-711B0333578C}"/>
            </a:ext>
          </a:extLst>
        </p:cNvPr>
        <p:cNvGrpSpPr/>
        <p:nvPr/>
      </p:nvGrpSpPr>
      <p:grpSpPr>
        <a:xfrm>
          <a:off x="0" y="0"/>
          <a:ext cx="0" cy="0"/>
          <a:chOff x="0" y="0"/>
          <a:chExt cx="0" cy="0"/>
        </a:xfrm>
      </p:grpSpPr>
      <p:pic>
        <p:nvPicPr>
          <p:cNvPr id="2050" name="Picture 2" descr="Emmanuel Church Handsworth">
            <a:extLst>
              <a:ext uri="{FF2B5EF4-FFF2-40B4-BE49-F238E27FC236}">
                <a16:creationId xmlns:a16="http://schemas.microsoft.com/office/drawing/2014/main" id="{F1F9EBFA-CC8B-A4BC-5401-F3CDF08B14B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29411" y="77730"/>
            <a:ext cx="2733178" cy="55092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1659DEC8-DFD5-587C-2524-FA8C3F054D54}"/>
              </a:ext>
            </a:extLst>
          </p:cNvPr>
          <p:cNvSpPr txBox="1"/>
          <p:nvPr/>
        </p:nvSpPr>
        <p:spPr>
          <a:xfrm>
            <a:off x="3048886" y="3244334"/>
            <a:ext cx="874528" cy="369332"/>
          </a:xfrm>
          <a:prstGeom prst="rect">
            <a:avLst/>
          </a:prstGeom>
          <a:noFill/>
        </p:spPr>
        <p:txBody>
          <a:bodyPr wrap="square">
            <a:spAutoFit/>
          </a:bodyPr>
          <a:lstStyle/>
          <a:p>
            <a:endParaRPr lang="en-GB" dirty="0"/>
          </a:p>
        </p:txBody>
      </p:sp>
      <p:sp>
        <p:nvSpPr>
          <p:cNvPr id="2" name="TextBox 1">
            <a:extLst>
              <a:ext uri="{FF2B5EF4-FFF2-40B4-BE49-F238E27FC236}">
                <a16:creationId xmlns:a16="http://schemas.microsoft.com/office/drawing/2014/main" id="{85541ACE-801B-639C-0DB8-36BB9A1D9156}"/>
              </a:ext>
            </a:extLst>
          </p:cNvPr>
          <p:cNvSpPr txBox="1"/>
          <p:nvPr/>
        </p:nvSpPr>
        <p:spPr>
          <a:xfrm>
            <a:off x="0" y="353190"/>
            <a:ext cx="12192000" cy="6463308"/>
          </a:xfrm>
          <a:prstGeom prst="rect">
            <a:avLst/>
          </a:prstGeom>
          <a:noFill/>
        </p:spPr>
        <p:txBody>
          <a:bodyPr wrap="square" rtlCol="0">
            <a:spAutoFit/>
          </a:bodyPr>
          <a:lstStyle/>
          <a:p>
            <a:pPr marL="0" lvl="1" indent="-342900">
              <a:buAutoNum type="arabicParenBoth"/>
            </a:pPr>
            <a:endParaRPr lang="en-GB" sz="1600" b="1" dirty="0"/>
          </a:p>
          <a:p>
            <a:pPr marL="0" lvl="1" indent="-342900">
              <a:buAutoNum type="arabicParenBoth"/>
            </a:pPr>
            <a:r>
              <a:rPr lang="en-GB" sz="4400" b="1" dirty="0"/>
              <a:t>  God is a Holy God</a:t>
            </a:r>
          </a:p>
          <a:p>
            <a:pPr marL="0" lvl="1"/>
            <a:r>
              <a:rPr lang="en-GB" sz="2800" b="1" dirty="0"/>
              <a:t> </a:t>
            </a:r>
          </a:p>
          <a:p>
            <a:pPr marL="457200" lvl="2"/>
            <a:r>
              <a:rPr lang="en-GB" sz="3600" b="1" dirty="0">
                <a:solidFill>
                  <a:srgbClr val="3333FF"/>
                </a:solidFill>
              </a:rPr>
              <a:t>(</a:t>
            </a:r>
            <a:r>
              <a:rPr lang="en-GB" sz="3600" b="1" dirty="0" err="1">
                <a:solidFill>
                  <a:srgbClr val="3333FF"/>
                </a:solidFill>
              </a:rPr>
              <a:t>i</a:t>
            </a:r>
            <a:r>
              <a:rPr lang="en-GB" sz="3600" b="1" dirty="0">
                <a:solidFill>
                  <a:srgbClr val="3333FF"/>
                </a:solidFill>
              </a:rPr>
              <a:t>) Holy means God is completely different to anything 	in creation, He stands “apart” from anything </a:t>
            </a:r>
            <a:endParaRPr lang="en-GB" sz="2800" b="1" dirty="0">
              <a:solidFill>
                <a:srgbClr val="3333FF"/>
              </a:solidFill>
            </a:endParaRPr>
          </a:p>
          <a:p>
            <a:pPr marL="1028700" lvl="4"/>
            <a:r>
              <a:rPr lang="en-GB" sz="3600" b="1" dirty="0">
                <a:solidFill>
                  <a:srgbClr val="FF0000"/>
                </a:solidFill>
              </a:rPr>
              <a:t>Exodus 15:11, Isaiah 6:1-3</a:t>
            </a:r>
          </a:p>
          <a:p>
            <a:pPr marL="1028700" lvl="4"/>
            <a:endParaRPr lang="en-GB" sz="2000" b="1" dirty="0">
              <a:solidFill>
                <a:srgbClr val="FF0000"/>
              </a:solidFill>
            </a:endParaRPr>
          </a:p>
          <a:p>
            <a:pPr marL="114300" lvl="2"/>
            <a:r>
              <a:rPr lang="en-GB" sz="3600" b="1" dirty="0">
                <a:solidFill>
                  <a:srgbClr val="3333FF"/>
                </a:solidFill>
              </a:rPr>
              <a:t>   (ii) God is morally and ethically holy </a:t>
            </a:r>
          </a:p>
          <a:p>
            <a:pPr marL="1028700" lvl="4"/>
            <a:r>
              <a:rPr lang="en-GB" sz="3600" b="1" dirty="0">
                <a:solidFill>
                  <a:srgbClr val="FF0000"/>
                </a:solidFill>
              </a:rPr>
              <a:t>1 John 1:5,  Habakkuk 1:12-13, Isaiah 6:5</a:t>
            </a:r>
          </a:p>
          <a:p>
            <a:pPr marL="1028700" lvl="4"/>
            <a:r>
              <a:rPr lang="en-GB" sz="3600" b="1" dirty="0">
                <a:solidFill>
                  <a:srgbClr val="FF0000"/>
                </a:solidFill>
              </a:rPr>
              <a:t>We are called to be holy Lev 19:2, 1 Peter 1:16</a:t>
            </a:r>
          </a:p>
          <a:p>
            <a:pPr marL="1028700" lvl="4"/>
            <a:endParaRPr lang="en-GB" sz="3600" b="1" dirty="0">
              <a:solidFill>
                <a:srgbClr val="FF0000"/>
              </a:solidFill>
            </a:endParaRPr>
          </a:p>
          <a:p>
            <a:pPr marL="0" lvl="1" indent="-342900">
              <a:buAutoNum type="arabicParenBoth"/>
            </a:pPr>
            <a:endParaRPr lang="en-GB" sz="1600" b="1" dirty="0"/>
          </a:p>
          <a:p>
            <a:pPr lvl="2" indent="-457200">
              <a:buFont typeface="Arial" panose="020B0604020202020204" pitchFamily="34" charset="0"/>
              <a:buChar char="•"/>
            </a:pPr>
            <a:endParaRPr lang="en-GB" sz="100" dirty="0">
              <a:solidFill>
                <a:srgbClr val="3333FF"/>
              </a:solidFill>
            </a:endParaRPr>
          </a:p>
          <a:p>
            <a:pPr marL="914400" lvl="1" indent="-457200">
              <a:buFont typeface="Arial" panose="020B0604020202020204" pitchFamily="34" charset="0"/>
              <a:buChar char="•"/>
            </a:pPr>
            <a:endParaRPr lang="en-GB" sz="500" u="sng" dirty="0">
              <a:solidFill>
                <a:srgbClr val="3333FF"/>
              </a:solidFill>
            </a:endParaRPr>
          </a:p>
          <a:p>
            <a:endParaRPr lang="en-GB" sz="3200" dirty="0">
              <a:solidFill>
                <a:srgbClr val="3333FF"/>
              </a:solidFill>
            </a:endParaRPr>
          </a:p>
        </p:txBody>
      </p:sp>
    </p:spTree>
    <p:extLst>
      <p:ext uri="{BB962C8B-B14F-4D97-AF65-F5344CB8AC3E}">
        <p14:creationId xmlns:p14="http://schemas.microsoft.com/office/powerpoint/2010/main" val="19579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6" end="6"/>
                                            </p:txEl>
                                          </p:spTgt>
                                        </p:tgtEl>
                                        <p:attrNameLst>
                                          <p:attrName>style.visibility</p:attrName>
                                        </p:attrNameLst>
                                      </p:cBhvr>
                                      <p:to>
                                        <p:strVal val="visible"/>
                                      </p:to>
                                    </p:set>
                                    <p:anim calcmode="lin" valueType="num">
                                      <p:cBhvr additive="base">
                                        <p:cTn id="2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7" end="7"/>
                                            </p:txEl>
                                          </p:spTgt>
                                        </p:tgtEl>
                                        <p:attrNameLst>
                                          <p:attrName>style.visibility</p:attrName>
                                        </p:attrNameLst>
                                      </p:cBhvr>
                                      <p:to>
                                        <p:strVal val="visible"/>
                                      </p:to>
                                    </p:set>
                                    <p:anim calcmode="lin" valueType="num">
                                      <p:cBhvr additive="base">
                                        <p:cTn id="3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8" end="8"/>
                                            </p:txEl>
                                          </p:spTgt>
                                        </p:tgtEl>
                                        <p:attrNameLst>
                                          <p:attrName>style.visibility</p:attrName>
                                        </p:attrNameLst>
                                      </p:cBhvr>
                                      <p:to>
                                        <p:strVal val="visible"/>
                                      </p:to>
                                    </p:set>
                                    <p:anim calcmode="lin" valueType="num">
                                      <p:cBhvr additive="base">
                                        <p:cTn id="3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FE7CD6-E4AD-E631-A990-279A1C1B7F5D}"/>
            </a:ext>
          </a:extLst>
        </p:cNvPr>
        <p:cNvGrpSpPr/>
        <p:nvPr/>
      </p:nvGrpSpPr>
      <p:grpSpPr>
        <a:xfrm>
          <a:off x="0" y="0"/>
          <a:ext cx="0" cy="0"/>
          <a:chOff x="0" y="0"/>
          <a:chExt cx="0" cy="0"/>
        </a:xfrm>
      </p:grpSpPr>
      <p:pic>
        <p:nvPicPr>
          <p:cNvPr id="2050" name="Picture 2" descr="Emmanuel Church Handsworth">
            <a:extLst>
              <a:ext uri="{FF2B5EF4-FFF2-40B4-BE49-F238E27FC236}">
                <a16:creationId xmlns:a16="http://schemas.microsoft.com/office/drawing/2014/main" id="{7A466232-C6B4-BC0E-8F51-7040CCE0693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29411" y="77730"/>
            <a:ext cx="2733178" cy="55092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0C0C8F1C-3CF1-A680-036F-D20935E4041D}"/>
              </a:ext>
            </a:extLst>
          </p:cNvPr>
          <p:cNvSpPr txBox="1"/>
          <p:nvPr/>
        </p:nvSpPr>
        <p:spPr>
          <a:xfrm>
            <a:off x="3048886" y="3244334"/>
            <a:ext cx="874528" cy="369332"/>
          </a:xfrm>
          <a:prstGeom prst="rect">
            <a:avLst/>
          </a:prstGeom>
          <a:noFill/>
        </p:spPr>
        <p:txBody>
          <a:bodyPr wrap="square">
            <a:spAutoFit/>
          </a:bodyPr>
          <a:lstStyle/>
          <a:p>
            <a:endParaRPr lang="en-GB" dirty="0"/>
          </a:p>
        </p:txBody>
      </p:sp>
      <p:sp>
        <p:nvSpPr>
          <p:cNvPr id="2" name="TextBox 1">
            <a:extLst>
              <a:ext uri="{FF2B5EF4-FFF2-40B4-BE49-F238E27FC236}">
                <a16:creationId xmlns:a16="http://schemas.microsoft.com/office/drawing/2014/main" id="{9546F970-7632-B1D0-8E52-1B0FF54B91D1}"/>
              </a:ext>
            </a:extLst>
          </p:cNvPr>
          <p:cNvSpPr txBox="1"/>
          <p:nvPr/>
        </p:nvSpPr>
        <p:spPr>
          <a:xfrm>
            <a:off x="0" y="353190"/>
            <a:ext cx="12192000" cy="5878532"/>
          </a:xfrm>
          <a:prstGeom prst="rect">
            <a:avLst/>
          </a:prstGeom>
          <a:noFill/>
        </p:spPr>
        <p:txBody>
          <a:bodyPr wrap="square" rtlCol="0">
            <a:spAutoFit/>
          </a:bodyPr>
          <a:lstStyle/>
          <a:p>
            <a:pPr marL="0" lvl="1" indent="-342900">
              <a:buAutoNum type="arabicParenBoth"/>
            </a:pPr>
            <a:endParaRPr lang="en-GB" sz="1600" b="1" dirty="0"/>
          </a:p>
          <a:p>
            <a:pPr marL="0" lvl="1"/>
            <a:r>
              <a:rPr lang="en-GB" sz="4800" b="1" dirty="0"/>
              <a:t>(2) God is righteous and just </a:t>
            </a:r>
          </a:p>
          <a:p>
            <a:pPr marL="457200" lvl="2"/>
            <a:r>
              <a:rPr lang="en-GB" sz="4000" b="1" dirty="0">
                <a:solidFill>
                  <a:srgbClr val="3333FF"/>
                </a:solidFill>
              </a:rPr>
              <a:t>He must therefore always do what is just and right according to His standard</a:t>
            </a:r>
          </a:p>
          <a:p>
            <a:pPr marL="1371600" lvl="4"/>
            <a:r>
              <a:rPr lang="en-GB" sz="3600" b="1" dirty="0" err="1">
                <a:solidFill>
                  <a:srgbClr val="FF0000"/>
                </a:solidFill>
              </a:rPr>
              <a:t>Deut</a:t>
            </a:r>
            <a:r>
              <a:rPr lang="en-GB" sz="3600" b="1" dirty="0">
                <a:solidFill>
                  <a:srgbClr val="FF0000"/>
                </a:solidFill>
              </a:rPr>
              <a:t> 32:4, Genesis 18:25, Isaiah 45:19, Romans 3:10, 2 Cor 5:21</a:t>
            </a:r>
          </a:p>
          <a:p>
            <a:pPr marL="1371600" lvl="4"/>
            <a:endParaRPr lang="en-GB" sz="3600" b="1" dirty="0">
              <a:solidFill>
                <a:srgbClr val="FF0000"/>
              </a:solidFill>
            </a:endParaRPr>
          </a:p>
          <a:p>
            <a:pPr marL="0" lvl="1"/>
            <a:r>
              <a:rPr lang="en-GB" sz="4800" b="1" dirty="0"/>
              <a:t>(3) God is a God of wrath and anger </a:t>
            </a:r>
          </a:p>
          <a:p>
            <a:pPr marL="457200" lvl="2"/>
            <a:r>
              <a:rPr lang="en-GB" sz="4000" b="1" dirty="0">
                <a:solidFill>
                  <a:srgbClr val="3333FF"/>
                </a:solidFill>
              </a:rPr>
              <a:t>	God hates intensely everything that is sinful</a:t>
            </a:r>
          </a:p>
          <a:p>
            <a:pPr marL="1371600" lvl="4"/>
            <a:r>
              <a:rPr lang="en-GB" sz="3600" b="1" dirty="0" err="1">
                <a:solidFill>
                  <a:srgbClr val="FF0000"/>
                </a:solidFill>
              </a:rPr>
              <a:t>Deut</a:t>
            </a:r>
            <a:r>
              <a:rPr lang="en-GB" sz="3600" b="1" dirty="0">
                <a:solidFill>
                  <a:srgbClr val="FF0000"/>
                </a:solidFill>
              </a:rPr>
              <a:t> 9:7-8, Romans 1:18, Eph 2:3, Psalm 103,8-9 </a:t>
            </a:r>
          </a:p>
        </p:txBody>
      </p:sp>
    </p:spTree>
    <p:extLst>
      <p:ext uri="{BB962C8B-B14F-4D97-AF65-F5344CB8AC3E}">
        <p14:creationId xmlns:p14="http://schemas.microsoft.com/office/powerpoint/2010/main" val="9152311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1350</TotalTime>
  <Words>1961</Words>
  <Application>Microsoft Office PowerPoint</Application>
  <PresentationFormat>Widescreen</PresentationFormat>
  <Paragraphs>68</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Aptos</vt:lpstr>
      <vt:lpstr>Aptos Display</vt:lpstr>
      <vt:lpstr>Arial</vt:lpstr>
      <vt:lpstr>usual</vt: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Juge Ram</dc:creator>
  <cp:lastModifiedBy>Juge Ram</cp:lastModifiedBy>
  <cp:revision>32</cp:revision>
  <dcterms:created xsi:type="dcterms:W3CDTF">2026-03-07T11:36:35Z</dcterms:created>
  <dcterms:modified xsi:type="dcterms:W3CDTF">2026-04-12T15:03:35Z</dcterms:modified>
</cp:coreProperties>
</file>