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1710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24539-6AB5-3B73-73B9-DAB75460F5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7C2675-D7E0-61C6-10F9-A00E9B3E79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D4C75-9033-3B26-7CAB-F6A8577FA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EF18-5BFF-382F-CD55-88897272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2B8EC2-7DE2-63FB-D5CE-D169A9E22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2564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FFD10-24EB-7CFA-3B54-6A5A6AB72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77206-F3D1-74AE-E286-16589BFBD5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F67F3-62B4-DD70-5B0F-8C2049FB4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081C7-4C66-1AEE-2992-94A58C93A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24DAB-2F3D-46C2-8B1A-06792134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225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99E40C-B90D-83DF-5223-CEE2F86D19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2B1918-4C42-3267-343D-19AB3E0F39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BE269E-634D-ECFE-1645-C397F7A8A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02FD9C-563F-14ED-7290-896277099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0D5B6A-DDDD-3A13-C868-7479CE441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833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841A9-0840-FFF5-12DC-58D1FB3E0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5F08AC-0589-D151-A25A-33D6EFAE5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3A9155-BD52-82BF-BDBD-87E8BA6F4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49D2-5AA6-9F0E-182B-83AE133E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4E966E-F820-0DD2-88FF-262BDC1FF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215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7F2D5-3BFA-A38A-EAAE-9436A440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C4F56-8BCB-073C-DCBA-423ABB4905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055C4-DB0D-7F89-CD99-9B03CE187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40504-F607-3A2C-EBCD-FA2B3F183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EF20F3-9A40-E6C7-2299-17895D1A7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984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4520A-FD03-81C3-37BD-31CD2F1B4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B57DC-CDF2-D7F4-0EFA-BD54DFD8D7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008CEC-4BD7-78FC-180F-5E6C36C7B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988677-063C-F034-C5DC-962893C24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4294F5-41C1-4483-4FD6-2BE424034B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C44BC-FA85-8C01-80A4-25F98A61A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4597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486DC-0BD4-3F30-8C79-5CC206E50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A1BFB7-FC9F-5A2C-4BF5-E224E42EAD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D53056-E37F-C76A-5B98-27DC97BE9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40970-8AD7-0D08-5E93-91E9CDB949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71E3E2-15E3-202F-9D14-70E539CFCC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E08E4A-74D7-0A18-B0BA-64C314460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8E1756-E922-372A-D586-08152BD26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EE3917-5F14-3126-B39E-842B21C29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125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7C90-865D-76C2-2078-611787072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9F37A6-EC63-C975-6E91-649323A167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E4CF67-9070-E3AB-8DC3-03CF09306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B00E53-2CF5-8216-380C-069756BB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2200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475D62-4DFF-FA6A-26D9-A7195A30D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CEABAD-3E15-8133-DE53-9AA87AD4E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8F549-37C0-BB61-A1FE-CDA844C60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159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51EC-F831-D514-AEFE-750A661AF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6A4459-38A6-7502-E069-2280C15BE2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A7C4FE-9B87-E346-47F4-3096B8518B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5F5843-3F99-55FE-786C-42D3CD2FE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D4C8A0-30A1-B8B9-6F19-664A96ABF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CECB9F-983B-60B9-D147-45B728680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2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719B4-B304-4191-9424-8A7A1C404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21A769-2021-37AE-BE84-A42DDE33BA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1DA13D-2AAB-3D8A-ADC0-872F7D427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0F74B-2574-8F26-0FEF-4345726FE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8B40F5-524B-FAD6-B97D-61CA29E0A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B9E86-7CCA-39AD-B0BB-3BD941DAE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6132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D197A7-382E-D631-F793-CE0C4459E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C05D-CE4A-6975-97DB-607038FB93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1421E-9F68-01BC-4D3B-5D3D8EE5B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E01ACE-7B12-4325-A922-9E067472B817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44129-1BD8-8ECA-2D0C-6AD8899505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49698-C478-078D-4608-742969465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83FFAD-C263-492C-AD2F-77F3F906D6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998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8CA6655C-CC30-44EF-B1DD-EC07CE3CD4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612" y="201529"/>
            <a:ext cx="3438775" cy="693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27A2A4F-90F0-F3E0-60B5-8AF43E5A30FB}"/>
              </a:ext>
            </a:extLst>
          </p:cNvPr>
          <p:cNvSpPr txBox="1"/>
          <p:nvPr/>
        </p:nvSpPr>
        <p:spPr>
          <a:xfrm>
            <a:off x="2290353" y="2413337"/>
            <a:ext cx="7611291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/>
              <a:t>Bible Reading </a:t>
            </a:r>
          </a:p>
          <a:p>
            <a:pPr algn="ctr"/>
            <a:r>
              <a:rPr lang="en-GB" sz="6000" dirty="0"/>
              <a:t>James</a:t>
            </a:r>
            <a:r>
              <a:rPr lang="en-GB" sz="5400" dirty="0"/>
              <a:t> (</a:t>
            </a:r>
            <a:r>
              <a:rPr lang="pa-IN" sz="5400" dirty="0"/>
              <a:t>ਯਾਕੂਬ</a:t>
            </a:r>
            <a:r>
              <a:rPr lang="en-GB" sz="5400" dirty="0"/>
              <a:t>) 3:13-18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F7F48-3F14-E4F8-1989-EF260F49EED2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5887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700564-E465-0F82-972B-48C565C062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mmanuel Church Handsworth">
            <a:extLst>
              <a:ext uri="{FF2B5EF4-FFF2-40B4-BE49-F238E27FC236}">
                <a16:creationId xmlns:a16="http://schemas.microsoft.com/office/drawing/2014/main" id="{3F7E87A6-3121-4FFC-58F5-FEB096B051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182" y="133879"/>
            <a:ext cx="2901133" cy="58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93BCAA-B191-7736-A124-2CA6EB033457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55FD62-E641-890D-94F7-CAA6D4F6F2CC}"/>
              </a:ext>
            </a:extLst>
          </p:cNvPr>
          <p:cNvSpPr txBox="1"/>
          <p:nvPr/>
        </p:nvSpPr>
        <p:spPr>
          <a:xfrm>
            <a:off x="0" y="463982"/>
            <a:ext cx="12070079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sz="3200" b="1" u="sng" dirty="0"/>
              <a:t> Earthly Wisdom</a:t>
            </a:r>
          </a:p>
          <a:p>
            <a:endParaRPr lang="en-GB" sz="400" b="1" u="sng" dirty="0"/>
          </a:p>
          <a:p>
            <a:pPr lvl="1"/>
            <a:r>
              <a:rPr lang="en-GB" sz="2800" b="1" u="sng" dirty="0">
                <a:solidFill>
                  <a:srgbClr val="FF0000"/>
                </a:solidFill>
              </a:rPr>
              <a:t>(</a:t>
            </a:r>
            <a:r>
              <a:rPr lang="en-GB" sz="2800" b="1" u="sng" dirty="0" err="1">
                <a:solidFill>
                  <a:srgbClr val="FF0000"/>
                </a:solidFill>
              </a:rPr>
              <a:t>i</a:t>
            </a:r>
            <a:r>
              <a:rPr lang="en-GB" sz="2800" b="1" u="sng" dirty="0">
                <a:solidFill>
                  <a:srgbClr val="FF0000"/>
                </a:solidFill>
              </a:rPr>
              <a:t>) Earthly wisdom - what is it? (3v14)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3333FF"/>
                </a:solidFill>
              </a:rPr>
              <a:t>Bitter envy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3333FF"/>
                </a:solidFill>
              </a:rPr>
              <a:t>Self seeking </a:t>
            </a:r>
          </a:p>
          <a:p>
            <a:pPr lvl="4"/>
            <a:r>
              <a:rPr lang="en-GB" sz="2800" b="1" dirty="0">
                <a:solidFill>
                  <a:srgbClr val="3333FF"/>
                </a:solidFill>
              </a:rPr>
              <a:t>J O Y –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3333FF"/>
                </a:solidFill>
              </a:rPr>
              <a:t>Boasting and lying against the truth</a:t>
            </a:r>
          </a:p>
          <a:p>
            <a:endParaRPr lang="en-GB" sz="1200" b="1" u="sng" dirty="0">
              <a:solidFill>
                <a:srgbClr val="FF0000"/>
              </a:solidFill>
            </a:endParaRPr>
          </a:p>
          <a:p>
            <a:pPr lvl="1"/>
            <a:r>
              <a:rPr lang="en-GB" sz="2800" b="1" u="sng" dirty="0">
                <a:solidFill>
                  <a:srgbClr val="FF0000"/>
                </a:solidFill>
              </a:rPr>
              <a:t>(ii) Earthly wisdom - where does it come from?  (3v15)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3333FF"/>
                </a:solidFill>
              </a:rPr>
              <a:t>Earthly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3333FF"/>
                </a:solidFill>
              </a:rPr>
              <a:t>Sensual or unspiritual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3333FF"/>
                </a:solidFill>
              </a:rPr>
              <a:t>Demonic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en-GB" sz="1050" b="1" u="sng" dirty="0">
              <a:solidFill>
                <a:srgbClr val="3333FF"/>
              </a:solidFill>
            </a:endParaRPr>
          </a:p>
          <a:p>
            <a:pPr lvl="1"/>
            <a:r>
              <a:rPr lang="en-GB" sz="2800" b="1" u="sng" dirty="0">
                <a:solidFill>
                  <a:srgbClr val="FF0000"/>
                </a:solidFill>
              </a:rPr>
              <a:t>(iii) Earthly wisdom - what does it lead to? (3v16)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3333FF"/>
                </a:solidFill>
              </a:rPr>
              <a:t>Confusion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2800" b="1" dirty="0">
                <a:solidFill>
                  <a:srgbClr val="3333FF"/>
                </a:solidFill>
              </a:rPr>
              <a:t>And every evil thing is there</a:t>
            </a:r>
          </a:p>
          <a:p>
            <a:endParaRPr lang="en-GB" sz="2800" dirty="0">
              <a:solidFill>
                <a:srgbClr val="3333FF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9B0550-38CD-27E4-0D99-970C58499FC9}"/>
              </a:ext>
            </a:extLst>
          </p:cNvPr>
          <p:cNvSpPr txBox="1"/>
          <p:nvPr/>
        </p:nvSpPr>
        <p:spPr>
          <a:xfrm>
            <a:off x="2997752" y="2256561"/>
            <a:ext cx="13903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6"/>
                </a:solidFill>
              </a:rPr>
              <a:t>Jesus,</a:t>
            </a:r>
            <a:r>
              <a:rPr lang="en-GB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F8497D-5F5D-35B4-1621-28E9D0528428}"/>
              </a:ext>
            </a:extLst>
          </p:cNvPr>
          <p:cNvSpPr txBox="1"/>
          <p:nvPr/>
        </p:nvSpPr>
        <p:spPr>
          <a:xfrm>
            <a:off x="4377228" y="2256561"/>
            <a:ext cx="162352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6"/>
                </a:solidFill>
              </a:rPr>
              <a:t>Others,</a:t>
            </a:r>
            <a:r>
              <a:rPr lang="en-GB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D481837-B1D7-EC93-EEAC-7FC98EA8F276}"/>
              </a:ext>
            </a:extLst>
          </p:cNvPr>
          <p:cNvSpPr txBox="1"/>
          <p:nvPr/>
        </p:nvSpPr>
        <p:spPr>
          <a:xfrm>
            <a:off x="6000749" y="2256561"/>
            <a:ext cx="8709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chemeClr val="accent6"/>
                </a:solidFill>
              </a:rPr>
              <a:t>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68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C2181-93EB-2F6E-F1E9-299504CCEB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EE35B97-BA04-CB7C-A57E-B3390A2AC660}"/>
              </a:ext>
            </a:extLst>
          </p:cNvPr>
          <p:cNvSpPr txBox="1"/>
          <p:nvPr/>
        </p:nvSpPr>
        <p:spPr>
          <a:xfrm>
            <a:off x="3048886" y="3244334"/>
            <a:ext cx="8745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AE6A71-43FC-B2D6-6A75-6BA50D0F27A2}"/>
              </a:ext>
            </a:extLst>
          </p:cNvPr>
          <p:cNvSpPr txBox="1"/>
          <p:nvPr/>
        </p:nvSpPr>
        <p:spPr>
          <a:xfrm>
            <a:off x="182081" y="585263"/>
            <a:ext cx="12070079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Both"/>
            </a:pPr>
            <a:r>
              <a:rPr lang="en-GB" sz="4000" b="1" u="sng" dirty="0"/>
              <a:t> Heavenly Wisdom</a:t>
            </a:r>
          </a:p>
          <a:p>
            <a:pPr lvl="1"/>
            <a:endParaRPr lang="en-GB" sz="1200" b="1" u="sng" dirty="0">
              <a:solidFill>
                <a:srgbClr val="FF0000"/>
              </a:solidFill>
            </a:endParaRPr>
          </a:p>
          <a:p>
            <a:pPr lvl="1"/>
            <a:r>
              <a:rPr lang="en-GB" sz="3200" b="1" u="sng" dirty="0">
                <a:solidFill>
                  <a:srgbClr val="FF0000"/>
                </a:solidFill>
              </a:rPr>
              <a:t>(</a:t>
            </a:r>
            <a:r>
              <a:rPr lang="en-GB" sz="3200" b="1" u="sng" dirty="0" err="1">
                <a:solidFill>
                  <a:srgbClr val="FF0000"/>
                </a:solidFill>
              </a:rPr>
              <a:t>i</a:t>
            </a:r>
            <a:r>
              <a:rPr lang="en-GB" sz="3200" b="1" u="sng" dirty="0">
                <a:solidFill>
                  <a:srgbClr val="FF0000"/>
                </a:solidFill>
              </a:rPr>
              <a:t>) Heavenly wisdom - what is it? (3v17)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</a:rPr>
              <a:t>Pure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</a:rPr>
              <a:t>Peaceable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</a:rPr>
              <a:t>Gentle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</a:rPr>
              <a:t>Willing to yield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</a:rPr>
              <a:t>Full of mercy and good fruits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</a:rPr>
              <a:t>Without partiality 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</a:rPr>
              <a:t>Without hypocrisy </a:t>
            </a:r>
          </a:p>
          <a:p>
            <a:endParaRPr lang="en-GB" sz="1400" b="1" u="sng" dirty="0">
              <a:solidFill>
                <a:srgbClr val="FF0000"/>
              </a:solidFill>
            </a:endParaRPr>
          </a:p>
          <a:p>
            <a:pPr lvl="1"/>
            <a:r>
              <a:rPr lang="en-GB" sz="3200" b="1" u="sng" dirty="0">
                <a:solidFill>
                  <a:srgbClr val="FF0000"/>
                </a:solidFill>
              </a:rPr>
              <a:t>(iii) Heavenly wisdom - what does it lead to? (3v18)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GB" sz="3200" b="1" dirty="0">
                <a:solidFill>
                  <a:srgbClr val="3333FF"/>
                </a:solidFill>
              </a:rPr>
              <a:t>Peace</a:t>
            </a:r>
            <a:endParaRPr lang="en-GB" sz="2800" dirty="0">
              <a:solidFill>
                <a:srgbClr val="3333FF"/>
              </a:solidFill>
            </a:endParaRPr>
          </a:p>
        </p:txBody>
      </p:sp>
      <p:pic>
        <p:nvPicPr>
          <p:cNvPr id="3" name="Picture 2" descr="Emmanuel Church Handsworth">
            <a:extLst>
              <a:ext uri="{FF2B5EF4-FFF2-40B4-BE49-F238E27FC236}">
                <a16:creationId xmlns:a16="http://schemas.microsoft.com/office/drawing/2014/main" id="{11F4FA42-7790-58C2-47BD-CA900AF772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182" y="133879"/>
            <a:ext cx="2901133" cy="58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1464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132</Words>
  <Application>Microsoft Office PowerPoint</Application>
  <PresentationFormat>Widescreen</PresentationFormat>
  <Paragraphs>34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Juge Ram</dc:creator>
  <cp:lastModifiedBy>Juge Ram</cp:lastModifiedBy>
  <cp:revision>8</cp:revision>
  <dcterms:created xsi:type="dcterms:W3CDTF">2026-03-07T11:36:35Z</dcterms:created>
  <dcterms:modified xsi:type="dcterms:W3CDTF">2026-03-15T09:11:20Z</dcterms:modified>
</cp:coreProperties>
</file>